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73" r:id="rId2"/>
    <p:sldId id="274" r:id="rId3"/>
    <p:sldId id="257" r:id="rId4"/>
    <p:sldId id="258" r:id="rId5"/>
    <p:sldId id="269" r:id="rId6"/>
    <p:sldId id="261" r:id="rId7"/>
    <p:sldId id="278" r:id="rId8"/>
    <p:sldId id="270" r:id="rId9"/>
    <p:sldId id="276" r:id="rId10"/>
    <p:sldId id="280" r:id="rId11"/>
    <p:sldId id="281" r:id="rId12"/>
    <p:sldId id="268" r:id="rId13"/>
    <p:sldId id="277" r:id="rId14"/>
    <p:sldId id="271" r:id="rId15"/>
    <p:sldId id="272" r:id="rId16"/>
    <p:sldId id="264" r:id="rId17"/>
    <p:sldId id="265" r:id="rId18"/>
    <p:sldId id="282" r:id="rId19"/>
    <p:sldId id="283" r:id="rId20"/>
    <p:sldId id="263" r:id="rId21"/>
    <p:sldId id="284" r:id="rId22"/>
    <p:sldId id="262" r:id="rId23"/>
    <p:sldId id="259" r:id="rId24"/>
    <p:sldId id="285" r:id="rId25"/>
  </p:sldIdLst>
  <p:sldSz cx="12192000" cy="6858000"/>
  <p:notesSz cx="6858000" cy="9144000"/>
  <p:defaultTextStyle>
    <a:defPPr>
      <a:defRPr lang="es-E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0039"/>
    <a:srgbClr val="FFFF00"/>
    <a:srgbClr val="D1D8AD"/>
    <a:srgbClr val="B0D0E9"/>
    <a:srgbClr val="F6F6F6"/>
    <a:srgbClr val="F6A4B0"/>
    <a:srgbClr val="F7F7F7"/>
    <a:srgbClr val="F5F5F5"/>
    <a:srgbClr val="1751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p:cViewPr varScale="1">
        <p:scale>
          <a:sx n="72" d="100"/>
          <a:sy n="72" d="100"/>
        </p:scale>
        <p:origin x="5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47CEA-CF2D-4541-BD55-C47C873CD4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0F47D89-ACF1-47A9-9510-FC8B971AEE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113821E-38D7-47C0-954E-5985728FEB5C}"/>
              </a:ext>
            </a:extLst>
          </p:cNvPr>
          <p:cNvSpPr>
            <a:spLocks noGrp="1"/>
          </p:cNvSpPr>
          <p:nvPr>
            <p:ph type="dt" sz="half" idx="10"/>
          </p:nvPr>
        </p:nvSpPr>
        <p:spPr/>
        <p:txBody>
          <a:bodyPr/>
          <a:lstStyle>
            <a:lvl1pPr>
              <a:defRPr/>
            </a:lvl1pPr>
          </a:lstStyle>
          <a:p>
            <a:fld id="{A62EC660-5519-4D23-B23E-2410DDA3F363}" type="datetimeFigureOut">
              <a:rPr lang="en-IN" smtClean="0"/>
              <a:t>20-04-2021</a:t>
            </a:fld>
            <a:endParaRPr lang="en-IN"/>
          </a:p>
        </p:txBody>
      </p:sp>
      <p:sp>
        <p:nvSpPr>
          <p:cNvPr id="5" name="Footer Placeholder 4">
            <a:extLst>
              <a:ext uri="{FF2B5EF4-FFF2-40B4-BE49-F238E27FC236}">
                <a16:creationId xmlns:a16="http://schemas.microsoft.com/office/drawing/2014/main" id="{F8B6FA15-A50D-404E-92CE-45263F0FA52A}"/>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4F3E9AF6-5D26-4DE8-8199-34B14472686E}"/>
              </a:ext>
            </a:extLst>
          </p:cNvPr>
          <p:cNvSpPr>
            <a:spLocks noGrp="1"/>
          </p:cNvSpPr>
          <p:nvPr>
            <p:ph type="sldNum" sz="quarter" idx="12"/>
          </p:nvPr>
        </p:nvSpPr>
        <p:spPr/>
        <p:txBody>
          <a:bodyPr/>
          <a:lstStyle>
            <a:lvl1pPr>
              <a:defRPr/>
            </a:lvl1pPr>
          </a:lstStyle>
          <a:p>
            <a:fld id="{827742B3-D3FE-45D7-A666-A4E1BCFDA61D}" type="slidenum">
              <a:rPr lang="en-IN" smtClean="0"/>
              <a:t>‹#›</a:t>
            </a:fld>
            <a:endParaRPr lang="en-IN"/>
          </a:p>
        </p:txBody>
      </p:sp>
    </p:spTree>
    <p:extLst>
      <p:ext uri="{BB962C8B-B14F-4D97-AF65-F5344CB8AC3E}">
        <p14:creationId xmlns:p14="http://schemas.microsoft.com/office/powerpoint/2010/main" val="2112389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5A1A7-5BD5-486F-BBDA-E557686C5E8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8AE8BD4-2F1D-488E-BE1F-20AC11984A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DEEB0C-FDC3-4E7C-9C2F-1925E527EDD1}"/>
              </a:ext>
            </a:extLst>
          </p:cNvPr>
          <p:cNvSpPr>
            <a:spLocks noGrp="1"/>
          </p:cNvSpPr>
          <p:nvPr>
            <p:ph type="dt" sz="half" idx="10"/>
          </p:nvPr>
        </p:nvSpPr>
        <p:spPr/>
        <p:txBody>
          <a:bodyPr/>
          <a:lstStyle>
            <a:lvl1pPr>
              <a:defRPr/>
            </a:lvl1pPr>
          </a:lstStyle>
          <a:p>
            <a:fld id="{A62EC660-5519-4D23-B23E-2410DDA3F363}" type="datetimeFigureOut">
              <a:rPr lang="en-IN" smtClean="0"/>
              <a:t>20-04-2021</a:t>
            </a:fld>
            <a:endParaRPr lang="en-IN"/>
          </a:p>
        </p:txBody>
      </p:sp>
      <p:sp>
        <p:nvSpPr>
          <p:cNvPr id="5" name="Footer Placeholder 4">
            <a:extLst>
              <a:ext uri="{FF2B5EF4-FFF2-40B4-BE49-F238E27FC236}">
                <a16:creationId xmlns:a16="http://schemas.microsoft.com/office/drawing/2014/main" id="{F15D4BE1-EF59-4A11-834F-1B34268631EE}"/>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CBE6D73E-A374-4419-93CA-A2ADA8B6484D}"/>
              </a:ext>
            </a:extLst>
          </p:cNvPr>
          <p:cNvSpPr>
            <a:spLocks noGrp="1"/>
          </p:cNvSpPr>
          <p:nvPr>
            <p:ph type="sldNum" sz="quarter" idx="12"/>
          </p:nvPr>
        </p:nvSpPr>
        <p:spPr/>
        <p:txBody>
          <a:bodyPr/>
          <a:lstStyle>
            <a:lvl1pPr>
              <a:defRPr/>
            </a:lvl1pPr>
          </a:lstStyle>
          <a:p>
            <a:fld id="{827742B3-D3FE-45D7-A666-A4E1BCFDA61D}" type="slidenum">
              <a:rPr lang="en-IN" smtClean="0"/>
              <a:t>‹#›</a:t>
            </a:fld>
            <a:endParaRPr lang="en-IN"/>
          </a:p>
        </p:txBody>
      </p:sp>
    </p:spTree>
    <p:extLst>
      <p:ext uri="{BB962C8B-B14F-4D97-AF65-F5344CB8AC3E}">
        <p14:creationId xmlns:p14="http://schemas.microsoft.com/office/powerpoint/2010/main" val="3113524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DC3418-662A-4624-A701-9654C24A0027}"/>
              </a:ext>
            </a:extLst>
          </p:cNvPr>
          <p:cNvSpPr>
            <a:spLocks noGrp="1"/>
          </p:cNvSpPr>
          <p:nvPr>
            <p:ph type="title" orient="vert"/>
          </p:nvPr>
        </p:nvSpPr>
        <p:spPr>
          <a:xfrm>
            <a:off x="8839200" y="274639"/>
            <a:ext cx="2743200" cy="5851525"/>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2A4171B-53E9-4488-8C91-768A02B47BC3}"/>
              </a:ext>
            </a:extLst>
          </p:cNvPr>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2DFED3-D1A3-442C-B546-C741D1A5A908}"/>
              </a:ext>
            </a:extLst>
          </p:cNvPr>
          <p:cNvSpPr>
            <a:spLocks noGrp="1"/>
          </p:cNvSpPr>
          <p:nvPr>
            <p:ph type="dt" sz="half" idx="10"/>
          </p:nvPr>
        </p:nvSpPr>
        <p:spPr/>
        <p:txBody>
          <a:bodyPr/>
          <a:lstStyle>
            <a:lvl1pPr>
              <a:defRPr/>
            </a:lvl1pPr>
          </a:lstStyle>
          <a:p>
            <a:fld id="{A62EC660-5519-4D23-B23E-2410DDA3F363}" type="datetimeFigureOut">
              <a:rPr lang="en-IN" smtClean="0"/>
              <a:t>20-04-2021</a:t>
            </a:fld>
            <a:endParaRPr lang="en-IN"/>
          </a:p>
        </p:txBody>
      </p:sp>
      <p:sp>
        <p:nvSpPr>
          <p:cNvPr id="5" name="Footer Placeholder 4">
            <a:extLst>
              <a:ext uri="{FF2B5EF4-FFF2-40B4-BE49-F238E27FC236}">
                <a16:creationId xmlns:a16="http://schemas.microsoft.com/office/drawing/2014/main" id="{1745B551-96E4-43B3-B2C9-8F7A8AAC26EC}"/>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918D5A91-7886-42EA-ADE5-D340C4704349}"/>
              </a:ext>
            </a:extLst>
          </p:cNvPr>
          <p:cNvSpPr>
            <a:spLocks noGrp="1"/>
          </p:cNvSpPr>
          <p:nvPr>
            <p:ph type="sldNum" sz="quarter" idx="12"/>
          </p:nvPr>
        </p:nvSpPr>
        <p:spPr/>
        <p:txBody>
          <a:bodyPr/>
          <a:lstStyle>
            <a:lvl1pPr>
              <a:defRPr/>
            </a:lvl1pPr>
          </a:lstStyle>
          <a:p>
            <a:fld id="{827742B3-D3FE-45D7-A666-A4E1BCFDA61D}" type="slidenum">
              <a:rPr lang="en-IN" smtClean="0"/>
              <a:t>‹#›</a:t>
            </a:fld>
            <a:endParaRPr lang="en-IN"/>
          </a:p>
        </p:txBody>
      </p:sp>
    </p:spTree>
    <p:extLst>
      <p:ext uri="{BB962C8B-B14F-4D97-AF65-F5344CB8AC3E}">
        <p14:creationId xmlns:p14="http://schemas.microsoft.com/office/powerpoint/2010/main" val="1932926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A9C81-1221-419F-9E27-CDAB048C9C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5F6A060-ED0B-4D85-A74B-349F24421C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F52520-87A8-4C3A-8D39-6AF1FF59F37B}"/>
              </a:ext>
            </a:extLst>
          </p:cNvPr>
          <p:cNvSpPr>
            <a:spLocks noGrp="1"/>
          </p:cNvSpPr>
          <p:nvPr>
            <p:ph type="dt" sz="half" idx="10"/>
          </p:nvPr>
        </p:nvSpPr>
        <p:spPr/>
        <p:txBody>
          <a:bodyPr/>
          <a:lstStyle>
            <a:lvl1pPr>
              <a:defRPr/>
            </a:lvl1pPr>
          </a:lstStyle>
          <a:p>
            <a:fld id="{A62EC660-5519-4D23-B23E-2410DDA3F363}" type="datetimeFigureOut">
              <a:rPr lang="en-IN" smtClean="0"/>
              <a:t>20-04-2021</a:t>
            </a:fld>
            <a:endParaRPr lang="en-IN"/>
          </a:p>
        </p:txBody>
      </p:sp>
      <p:sp>
        <p:nvSpPr>
          <p:cNvPr id="5" name="Footer Placeholder 4">
            <a:extLst>
              <a:ext uri="{FF2B5EF4-FFF2-40B4-BE49-F238E27FC236}">
                <a16:creationId xmlns:a16="http://schemas.microsoft.com/office/drawing/2014/main" id="{D3760BCC-68CE-4035-BCCE-B42536E27C1D}"/>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F143F412-2DF4-40C1-B978-503CFA92D376}"/>
              </a:ext>
            </a:extLst>
          </p:cNvPr>
          <p:cNvSpPr>
            <a:spLocks noGrp="1"/>
          </p:cNvSpPr>
          <p:nvPr>
            <p:ph type="sldNum" sz="quarter" idx="12"/>
          </p:nvPr>
        </p:nvSpPr>
        <p:spPr/>
        <p:txBody>
          <a:bodyPr/>
          <a:lstStyle>
            <a:lvl1pPr>
              <a:defRPr/>
            </a:lvl1pPr>
          </a:lstStyle>
          <a:p>
            <a:fld id="{827742B3-D3FE-45D7-A666-A4E1BCFDA61D}" type="slidenum">
              <a:rPr lang="en-IN" smtClean="0"/>
              <a:t>‹#›</a:t>
            </a:fld>
            <a:endParaRPr lang="en-IN"/>
          </a:p>
        </p:txBody>
      </p:sp>
    </p:spTree>
    <p:extLst>
      <p:ext uri="{BB962C8B-B14F-4D97-AF65-F5344CB8AC3E}">
        <p14:creationId xmlns:p14="http://schemas.microsoft.com/office/powerpoint/2010/main" val="243034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D9C6-D390-42AC-B8AB-29ED95C7112E}"/>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390D135-7D04-4F10-AC77-BC6652960173}"/>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97E2CC39-9E25-4648-A122-3FD4A872880D}"/>
              </a:ext>
            </a:extLst>
          </p:cNvPr>
          <p:cNvSpPr>
            <a:spLocks noGrp="1"/>
          </p:cNvSpPr>
          <p:nvPr>
            <p:ph type="dt" sz="half" idx="10"/>
          </p:nvPr>
        </p:nvSpPr>
        <p:spPr/>
        <p:txBody>
          <a:bodyPr/>
          <a:lstStyle>
            <a:lvl1pPr>
              <a:defRPr/>
            </a:lvl1pPr>
          </a:lstStyle>
          <a:p>
            <a:fld id="{A62EC660-5519-4D23-B23E-2410DDA3F363}" type="datetimeFigureOut">
              <a:rPr lang="en-IN" smtClean="0"/>
              <a:t>20-04-2021</a:t>
            </a:fld>
            <a:endParaRPr lang="en-IN"/>
          </a:p>
        </p:txBody>
      </p:sp>
      <p:sp>
        <p:nvSpPr>
          <p:cNvPr id="5" name="Footer Placeholder 4">
            <a:extLst>
              <a:ext uri="{FF2B5EF4-FFF2-40B4-BE49-F238E27FC236}">
                <a16:creationId xmlns:a16="http://schemas.microsoft.com/office/drawing/2014/main" id="{60E1D927-E06E-4425-80FC-DBF430405D6B}"/>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02D210C5-A5F0-48BD-8106-EF29390DB87C}"/>
              </a:ext>
            </a:extLst>
          </p:cNvPr>
          <p:cNvSpPr>
            <a:spLocks noGrp="1"/>
          </p:cNvSpPr>
          <p:nvPr>
            <p:ph type="sldNum" sz="quarter" idx="12"/>
          </p:nvPr>
        </p:nvSpPr>
        <p:spPr/>
        <p:txBody>
          <a:bodyPr/>
          <a:lstStyle>
            <a:lvl1pPr>
              <a:defRPr/>
            </a:lvl1pPr>
          </a:lstStyle>
          <a:p>
            <a:fld id="{827742B3-D3FE-45D7-A666-A4E1BCFDA61D}" type="slidenum">
              <a:rPr lang="en-IN" smtClean="0"/>
              <a:t>‹#›</a:t>
            </a:fld>
            <a:endParaRPr lang="en-IN"/>
          </a:p>
        </p:txBody>
      </p:sp>
    </p:spTree>
    <p:extLst>
      <p:ext uri="{BB962C8B-B14F-4D97-AF65-F5344CB8AC3E}">
        <p14:creationId xmlns:p14="http://schemas.microsoft.com/office/powerpoint/2010/main" val="622471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B327C-9362-4B71-93F7-5A554A4322C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18E901-7DFB-4D1A-BD1A-99ED20EB1EED}"/>
              </a:ext>
            </a:extLst>
          </p:cNvPr>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C7B1DB-1BF6-41AD-ACEC-AE1E5FD0433B}"/>
              </a:ext>
            </a:extLst>
          </p:cNvPr>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A99AB83-8D9E-454C-B24F-6D24D757FE70}"/>
              </a:ext>
            </a:extLst>
          </p:cNvPr>
          <p:cNvSpPr>
            <a:spLocks noGrp="1"/>
          </p:cNvSpPr>
          <p:nvPr>
            <p:ph type="dt" sz="half" idx="10"/>
          </p:nvPr>
        </p:nvSpPr>
        <p:spPr/>
        <p:txBody>
          <a:bodyPr/>
          <a:lstStyle>
            <a:lvl1pPr>
              <a:defRPr/>
            </a:lvl1pPr>
          </a:lstStyle>
          <a:p>
            <a:fld id="{A62EC660-5519-4D23-B23E-2410DDA3F363}" type="datetimeFigureOut">
              <a:rPr lang="en-IN" smtClean="0"/>
              <a:t>20-04-2021</a:t>
            </a:fld>
            <a:endParaRPr lang="en-IN"/>
          </a:p>
        </p:txBody>
      </p:sp>
      <p:sp>
        <p:nvSpPr>
          <p:cNvPr id="6" name="Footer Placeholder 5">
            <a:extLst>
              <a:ext uri="{FF2B5EF4-FFF2-40B4-BE49-F238E27FC236}">
                <a16:creationId xmlns:a16="http://schemas.microsoft.com/office/drawing/2014/main" id="{2B5DE74E-0557-4791-B710-C29C7EE7862E}"/>
              </a:ext>
            </a:extLst>
          </p:cNvPr>
          <p:cNvSpPr>
            <a:spLocks noGrp="1"/>
          </p:cNvSpPr>
          <p:nvPr>
            <p:ph type="ftr" sz="quarter" idx="11"/>
          </p:nvPr>
        </p:nvSpPr>
        <p:spPr/>
        <p:txBody>
          <a:bodyPr/>
          <a:lstStyle>
            <a:lvl1pPr>
              <a:defRPr/>
            </a:lvl1pPr>
          </a:lstStyle>
          <a:p>
            <a:endParaRPr lang="en-IN"/>
          </a:p>
        </p:txBody>
      </p:sp>
      <p:sp>
        <p:nvSpPr>
          <p:cNvPr id="7" name="Slide Number Placeholder 6">
            <a:extLst>
              <a:ext uri="{FF2B5EF4-FFF2-40B4-BE49-F238E27FC236}">
                <a16:creationId xmlns:a16="http://schemas.microsoft.com/office/drawing/2014/main" id="{E0896EE5-C91E-452D-AD69-ECC6FE0610FB}"/>
              </a:ext>
            </a:extLst>
          </p:cNvPr>
          <p:cNvSpPr>
            <a:spLocks noGrp="1"/>
          </p:cNvSpPr>
          <p:nvPr>
            <p:ph type="sldNum" sz="quarter" idx="12"/>
          </p:nvPr>
        </p:nvSpPr>
        <p:spPr/>
        <p:txBody>
          <a:bodyPr/>
          <a:lstStyle>
            <a:lvl1pPr>
              <a:defRPr/>
            </a:lvl1pPr>
          </a:lstStyle>
          <a:p>
            <a:fld id="{827742B3-D3FE-45D7-A666-A4E1BCFDA61D}" type="slidenum">
              <a:rPr lang="en-IN" smtClean="0"/>
              <a:t>‹#›</a:t>
            </a:fld>
            <a:endParaRPr lang="en-IN"/>
          </a:p>
        </p:txBody>
      </p:sp>
    </p:spTree>
    <p:extLst>
      <p:ext uri="{BB962C8B-B14F-4D97-AF65-F5344CB8AC3E}">
        <p14:creationId xmlns:p14="http://schemas.microsoft.com/office/powerpoint/2010/main" val="3424822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A1D8B-CDB6-48C0-9F64-D28FFBDD6D5E}"/>
              </a:ext>
            </a:extLst>
          </p:cNvPr>
          <p:cNvSpPr>
            <a:spLocks noGrp="1"/>
          </p:cNvSpPr>
          <p:nvPr>
            <p:ph type="title"/>
          </p:nvPr>
        </p:nvSpPr>
        <p:spPr>
          <a:xfrm>
            <a:off x="840317" y="365126"/>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19B2BA5-C45B-4C0A-83B8-E6008D63DB05}"/>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BA1967-292F-4896-847E-C92291F0FCA4}"/>
              </a:ext>
            </a:extLst>
          </p:cNvPr>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FE243E-C25B-4726-9435-D99394B8DF67}"/>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960A1B-409A-4613-BD69-CF014302BC08}"/>
              </a:ext>
            </a:extLst>
          </p:cNvPr>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90CA777-38CA-4F40-8803-96428BC39EBA}"/>
              </a:ext>
            </a:extLst>
          </p:cNvPr>
          <p:cNvSpPr>
            <a:spLocks noGrp="1"/>
          </p:cNvSpPr>
          <p:nvPr>
            <p:ph type="dt" sz="half" idx="10"/>
          </p:nvPr>
        </p:nvSpPr>
        <p:spPr/>
        <p:txBody>
          <a:bodyPr/>
          <a:lstStyle>
            <a:lvl1pPr>
              <a:defRPr/>
            </a:lvl1pPr>
          </a:lstStyle>
          <a:p>
            <a:fld id="{A62EC660-5519-4D23-B23E-2410DDA3F363}" type="datetimeFigureOut">
              <a:rPr lang="en-IN" smtClean="0"/>
              <a:t>20-04-2021</a:t>
            </a:fld>
            <a:endParaRPr lang="en-IN"/>
          </a:p>
        </p:txBody>
      </p:sp>
      <p:sp>
        <p:nvSpPr>
          <p:cNvPr id="8" name="Footer Placeholder 7">
            <a:extLst>
              <a:ext uri="{FF2B5EF4-FFF2-40B4-BE49-F238E27FC236}">
                <a16:creationId xmlns:a16="http://schemas.microsoft.com/office/drawing/2014/main" id="{7CEBD0F5-3ACE-4C63-81DA-893350B248F4}"/>
              </a:ext>
            </a:extLst>
          </p:cNvPr>
          <p:cNvSpPr>
            <a:spLocks noGrp="1"/>
          </p:cNvSpPr>
          <p:nvPr>
            <p:ph type="ftr" sz="quarter" idx="11"/>
          </p:nvPr>
        </p:nvSpPr>
        <p:spPr/>
        <p:txBody>
          <a:bodyPr/>
          <a:lstStyle>
            <a:lvl1pPr>
              <a:defRPr/>
            </a:lvl1pPr>
          </a:lstStyle>
          <a:p>
            <a:endParaRPr lang="en-IN"/>
          </a:p>
        </p:txBody>
      </p:sp>
      <p:sp>
        <p:nvSpPr>
          <p:cNvPr id="9" name="Slide Number Placeholder 8">
            <a:extLst>
              <a:ext uri="{FF2B5EF4-FFF2-40B4-BE49-F238E27FC236}">
                <a16:creationId xmlns:a16="http://schemas.microsoft.com/office/drawing/2014/main" id="{4D13BFEB-BD93-467C-81F3-2421CAFE8B65}"/>
              </a:ext>
            </a:extLst>
          </p:cNvPr>
          <p:cNvSpPr>
            <a:spLocks noGrp="1"/>
          </p:cNvSpPr>
          <p:nvPr>
            <p:ph type="sldNum" sz="quarter" idx="12"/>
          </p:nvPr>
        </p:nvSpPr>
        <p:spPr/>
        <p:txBody>
          <a:bodyPr/>
          <a:lstStyle>
            <a:lvl1pPr>
              <a:defRPr/>
            </a:lvl1pPr>
          </a:lstStyle>
          <a:p>
            <a:fld id="{827742B3-D3FE-45D7-A666-A4E1BCFDA61D}" type="slidenum">
              <a:rPr lang="en-IN" smtClean="0"/>
              <a:t>‹#›</a:t>
            </a:fld>
            <a:endParaRPr lang="en-IN"/>
          </a:p>
        </p:txBody>
      </p:sp>
    </p:spTree>
    <p:extLst>
      <p:ext uri="{BB962C8B-B14F-4D97-AF65-F5344CB8AC3E}">
        <p14:creationId xmlns:p14="http://schemas.microsoft.com/office/powerpoint/2010/main" val="1401371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C9BD-AC08-495E-88B4-8674AE4EF09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72DBEFD-623B-4255-94AD-52654AAC37C8}"/>
              </a:ext>
            </a:extLst>
          </p:cNvPr>
          <p:cNvSpPr>
            <a:spLocks noGrp="1"/>
          </p:cNvSpPr>
          <p:nvPr>
            <p:ph type="dt" sz="half" idx="10"/>
          </p:nvPr>
        </p:nvSpPr>
        <p:spPr/>
        <p:txBody>
          <a:bodyPr/>
          <a:lstStyle>
            <a:lvl1pPr>
              <a:defRPr/>
            </a:lvl1pPr>
          </a:lstStyle>
          <a:p>
            <a:fld id="{A62EC660-5519-4D23-B23E-2410DDA3F363}" type="datetimeFigureOut">
              <a:rPr lang="en-IN" smtClean="0"/>
              <a:t>20-04-2021</a:t>
            </a:fld>
            <a:endParaRPr lang="en-IN"/>
          </a:p>
        </p:txBody>
      </p:sp>
      <p:sp>
        <p:nvSpPr>
          <p:cNvPr id="4" name="Footer Placeholder 3">
            <a:extLst>
              <a:ext uri="{FF2B5EF4-FFF2-40B4-BE49-F238E27FC236}">
                <a16:creationId xmlns:a16="http://schemas.microsoft.com/office/drawing/2014/main" id="{1FC33C4C-4252-4B2C-A81A-C2A69A7A7B4C}"/>
              </a:ext>
            </a:extLst>
          </p:cNvPr>
          <p:cNvSpPr>
            <a:spLocks noGrp="1"/>
          </p:cNvSpPr>
          <p:nvPr>
            <p:ph type="ftr" sz="quarter" idx="11"/>
          </p:nvPr>
        </p:nvSpPr>
        <p:spPr/>
        <p:txBody>
          <a:bodyPr/>
          <a:lstStyle>
            <a:lvl1pPr>
              <a:defRPr/>
            </a:lvl1pPr>
          </a:lstStyle>
          <a:p>
            <a:endParaRPr lang="en-IN"/>
          </a:p>
        </p:txBody>
      </p:sp>
      <p:sp>
        <p:nvSpPr>
          <p:cNvPr id="5" name="Slide Number Placeholder 4">
            <a:extLst>
              <a:ext uri="{FF2B5EF4-FFF2-40B4-BE49-F238E27FC236}">
                <a16:creationId xmlns:a16="http://schemas.microsoft.com/office/drawing/2014/main" id="{B3A4C5B2-FCDB-4E03-9DA9-55D299DD3E3D}"/>
              </a:ext>
            </a:extLst>
          </p:cNvPr>
          <p:cNvSpPr>
            <a:spLocks noGrp="1"/>
          </p:cNvSpPr>
          <p:nvPr>
            <p:ph type="sldNum" sz="quarter" idx="12"/>
          </p:nvPr>
        </p:nvSpPr>
        <p:spPr/>
        <p:txBody>
          <a:bodyPr/>
          <a:lstStyle>
            <a:lvl1pPr>
              <a:defRPr/>
            </a:lvl1pPr>
          </a:lstStyle>
          <a:p>
            <a:fld id="{827742B3-D3FE-45D7-A666-A4E1BCFDA61D}" type="slidenum">
              <a:rPr lang="en-IN" smtClean="0"/>
              <a:t>‹#›</a:t>
            </a:fld>
            <a:endParaRPr lang="en-IN"/>
          </a:p>
        </p:txBody>
      </p:sp>
    </p:spTree>
    <p:extLst>
      <p:ext uri="{BB962C8B-B14F-4D97-AF65-F5344CB8AC3E}">
        <p14:creationId xmlns:p14="http://schemas.microsoft.com/office/powerpoint/2010/main" val="950024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8C1D55-F762-4EFD-81FE-E08453BB4C72}"/>
              </a:ext>
            </a:extLst>
          </p:cNvPr>
          <p:cNvSpPr>
            <a:spLocks noGrp="1"/>
          </p:cNvSpPr>
          <p:nvPr>
            <p:ph type="dt" sz="half" idx="10"/>
          </p:nvPr>
        </p:nvSpPr>
        <p:spPr/>
        <p:txBody>
          <a:bodyPr/>
          <a:lstStyle>
            <a:lvl1pPr>
              <a:defRPr/>
            </a:lvl1pPr>
          </a:lstStyle>
          <a:p>
            <a:fld id="{A62EC660-5519-4D23-B23E-2410DDA3F363}" type="datetimeFigureOut">
              <a:rPr lang="en-IN" smtClean="0"/>
              <a:t>20-04-2021</a:t>
            </a:fld>
            <a:endParaRPr lang="en-IN"/>
          </a:p>
        </p:txBody>
      </p:sp>
      <p:sp>
        <p:nvSpPr>
          <p:cNvPr id="3" name="Footer Placeholder 2">
            <a:extLst>
              <a:ext uri="{FF2B5EF4-FFF2-40B4-BE49-F238E27FC236}">
                <a16:creationId xmlns:a16="http://schemas.microsoft.com/office/drawing/2014/main" id="{71616454-8646-419B-8DA6-FD7E998B8729}"/>
              </a:ext>
            </a:extLst>
          </p:cNvPr>
          <p:cNvSpPr>
            <a:spLocks noGrp="1"/>
          </p:cNvSpPr>
          <p:nvPr>
            <p:ph type="ftr" sz="quarter" idx="11"/>
          </p:nvPr>
        </p:nvSpPr>
        <p:spPr/>
        <p:txBody>
          <a:bodyPr/>
          <a:lstStyle>
            <a:lvl1pPr>
              <a:defRPr/>
            </a:lvl1pPr>
          </a:lstStyle>
          <a:p>
            <a:endParaRPr lang="en-IN"/>
          </a:p>
        </p:txBody>
      </p:sp>
      <p:sp>
        <p:nvSpPr>
          <p:cNvPr id="4" name="Slide Number Placeholder 3">
            <a:extLst>
              <a:ext uri="{FF2B5EF4-FFF2-40B4-BE49-F238E27FC236}">
                <a16:creationId xmlns:a16="http://schemas.microsoft.com/office/drawing/2014/main" id="{554C10F4-F571-432B-AB77-F3CA79D51A3F}"/>
              </a:ext>
            </a:extLst>
          </p:cNvPr>
          <p:cNvSpPr>
            <a:spLocks noGrp="1"/>
          </p:cNvSpPr>
          <p:nvPr>
            <p:ph type="sldNum" sz="quarter" idx="12"/>
          </p:nvPr>
        </p:nvSpPr>
        <p:spPr/>
        <p:txBody>
          <a:bodyPr/>
          <a:lstStyle>
            <a:lvl1pPr>
              <a:defRPr/>
            </a:lvl1pPr>
          </a:lstStyle>
          <a:p>
            <a:fld id="{827742B3-D3FE-45D7-A666-A4E1BCFDA61D}" type="slidenum">
              <a:rPr lang="en-IN" smtClean="0"/>
              <a:t>‹#›</a:t>
            </a:fld>
            <a:endParaRPr lang="en-IN"/>
          </a:p>
        </p:txBody>
      </p:sp>
    </p:spTree>
    <p:extLst>
      <p:ext uri="{BB962C8B-B14F-4D97-AF65-F5344CB8AC3E}">
        <p14:creationId xmlns:p14="http://schemas.microsoft.com/office/powerpoint/2010/main" val="450372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2297F-8E24-4608-AD2B-BC4D4F09104F}"/>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8D3CEB-2D92-4AAE-99B2-5931E47ECDC9}"/>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2FE0AB9-4A3C-4D90-A5B9-98DB07F2794C}"/>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B211AF-6150-4C44-BF62-0DD36D35CCC0}"/>
              </a:ext>
            </a:extLst>
          </p:cNvPr>
          <p:cNvSpPr>
            <a:spLocks noGrp="1"/>
          </p:cNvSpPr>
          <p:nvPr>
            <p:ph type="dt" sz="half" idx="10"/>
          </p:nvPr>
        </p:nvSpPr>
        <p:spPr/>
        <p:txBody>
          <a:bodyPr/>
          <a:lstStyle>
            <a:lvl1pPr>
              <a:defRPr/>
            </a:lvl1pPr>
          </a:lstStyle>
          <a:p>
            <a:fld id="{A62EC660-5519-4D23-B23E-2410DDA3F363}" type="datetimeFigureOut">
              <a:rPr lang="en-IN" smtClean="0"/>
              <a:t>20-04-2021</a:t>
            </a:fld>
            <a:endParaRPr lang="en-IN"/>
          </a:p>
        </p:txBody>
      </p:sp>
      <p:sp>
        <p:nvSpPr>
          <p:cNvPr id="6" name="Footer Placeholder 5">
            <a:extLst>
              <a:ext uri="{FF2B5EF4-FFF2-40B4-BE49-F238E27FC236}">
                <a16:creationId xmlns:a16="http://schemas.microsoft.com/office/drawing/2014/main" id="{7D12536E-5DDF-4A37-90DF-B54DC68F823D}"/>
              </a:ext>
            </a:extLst>
          </p:cNvPr>
          <p:cNvSpPr>
            <a:spLocks noGrp="1"/>
          </p:cNvSpPr>
          <p:nvPr>
            <p:ph type="ftr" sz="quarter" idx="11"/>
          </p:nvPr>
        </p:nvSpPr>
        <p:spPr/>
        <p:txBody>
          <a:bodyPr/>
          <a:lstStyle>
            <a:lvl1pPr>
              <a:defRPr/>
            </a:lvl1pPr>
          </a:lstStyle>
          <a:p>
            <a:endParaRPr lang="en-IN"/>
          </a:p>
        </p:txBody>
      </p:sp>
      <p:sp>
        <p:nvSpPr>
          <p:cNvPr id="7" name="Slide Number Placeholder 6">
            <a:extLst>
              <a:ext uri="{FF2B5EF4-FFF2-40B4-BE49-F238E27FC236}">
                <a16:creationId xmlns:a16="http://schemas.microsoft.com/office/drawing/2014/main" id="{AFD22272-7AF4-443A-8064-D21C998F8B5D}"/>
              </a:ext>
            </a:extLst>
          </p:cNvPr>
          <p:cNvSpPr>
            <a:spLocks noGrp="1"/>
          </p:cNvSpPr>
          <p:nvPr>
            <p:ph type="sldNum" sz="quarter" idx="12"/>
          </p:nvPr>
        </p:nvSpPr>
        <p:spPr/>
        <p:txBody>
          <a:bodyPr/>
          <a:lstStyle>
            <a:lvl1pPr>
              <a:defRPr/>
            </a:lvl1pPr>
          </a:lstStyle>
          <a:p>
            <a:fld id="{827742B3-D3FE-45D7-A666-A4E1BCFDA61D}" type="slidenum">
              <a:rPr lang="en-IN" smtClean="0"/>
              <a:t>‹#›</a:t>
            </a:fld>
            <a:endParaRPr lang="en-IN"/>
          </a:p>
        </p:txBody>
      </p:sp>
    </p:spTree>
    <p:extLst>
      <p:ext uri="{BB962C8B-B14F-4D97-AF65-F5344CB8AC3E}">
        <p14:creationId xmlns:p14="http://schemas.microsoft.com/office/powerpoint/2010/main" val="2072966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62159-1B0A-444E-A584-A48A8DA8DDBB}"/>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258A16A-D104-4E28-973E-EF96EA7BB904}"/>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FA247A23-5CD9-4FFB-A19F-14F1D6C86756}"/>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F298A8-4904-4993-AE51-BBC1B3039803}"/>
              </a:ext>
            </a:extLst>
          </p:cNvPr>
          <p:cNvSpPr>
            <a:spLocks noGrp="1"/>
          </p:cNvSpPr>
          <p:nvPr>
            <p:ph type="dt" sz="half" idx="10"/>
          </p:nvPr>
        </p:nvSpPr>
        <p:spPr/>
        <p:txBody>
          <a:bodyPr/>
          <a:lstStyle>
            <a:lvl1pPr>
              <a:defRPr/>
            </a:lvl1pPr>
          </a:lstStyle>
          <a:p>
            <a:fld id="{A62EC660-5519-4D23-B23E-2410DDA3F363}" type="datetimeFigureOut">
              <a:rPr lang="en-IN" smtClean="0"/>
              <a:t>20-04-2021</a:t>
            </a:fld>
            <a:endParaRPr lang="en-IN"/>
          </a:p>
        </p:txBody>
      </p:sp>
      <p:sp>
        <p:nvSpPr>
          <p:cNvPr id="6" name="Footer Placeholder 5">
            <a:extLst>
              <a:ext uri="{FF2B5EF4-FFF2-40B4-BE49-F238E27FC236}">
                <a16:creationId xmlns:a16="http://schemas.microsoft.com/office/drawing/2014/main" id="{F1A0CCCB-EAA4-4D71-8FE0-A02B91B6FB9D}"/>
              </a:ext>
            </a:extLst>
          </p:cNvPr>
          <p:cNvSpPr>
            <a:spLocks noGrp="1"/>
          </p:cNvSpPr>
          <p:nvPr>
            <p:ph type="ftr" sz="quarter" idx="11"/>
          </p:nvPr>
        </p:nvSpPr>
        <p:spPr/>
        <p:txBody>
          <a:bodyPr/>
          <a:lstStyle>
            <a:lvl1pPr>
              <a:defRPr/>
            </a:lvl1pPr>
          </a:lstStyle>
          <a:p>
            <a:endParaRPr lang="en-IN"/>
          </a:p>
        </p:txBody>
      </p:sp>
      <p:sp>
        <p:nvSpPr>
          <p:cNvPr id="7" name="Slide Number Placeholder 6">
            <a:extLst>
              <a:ext uri="{FF2B5EF4-FFF2-40B4-BE49-F238E27FC236}">
                <a16:creationId xmlns:a16="http://schemas.microsoft.com/office/drawing/2014/main" id="{A81A542F-B10F-4A9A-8B60-4DB314A0209E}"/>
              </a:ext>
            </a:extLst>
          </p:cNvPr>
          <p:cNvSpPr>
            <a:spLocks noGrp="1"/>
          </p:cNvSpPr>
          <p:nvPr>
            <p:ph type="sldNum" sz="quarter" idx="12"/>
          </p:nvPr>
        </p:nvSpPr>
        <p:spPr/>
        <p:txBody>
          <a:bodyPr/>
          <a:lstStyle>
            <a:lvl1pPr>
              <a:defRPr/>
            </a:lvl1pPr>
          </a:lstStyle>
          <a:p>
            <a:fld id="{827742B3-D3FE-45D7-A666-A4E1BCFDA61D}" type="slidenum">
              <a:rPr lang="en-IN" smtClean="0"/>
              <a:t>‹#›</a:t>
            </a:fld>
            <a:endParaRPr lang="en-IN"/>
          </a:p>
        </p:txBody>
      </p:sp>
    </p:spTree>
    <p:extLst>
      <p:ext uri="{BB962C8B-B14F-4D97-AF65-F5344CB8AC3E}">
        <p14:creationId xmlns:p14="http://schemas.microsoft.com/office/powerpoint/2010/main" val="2150609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2E1688F-35A6-49B1-8336-C628AF6A7EDB}"/>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4F24BDDB-7065-43BD-BD27-FA3C565528AD}"/>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43670B11-1907-4DC2-913D-6EE98E478F6C}"/>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A62EC660-5519-4D23-B23E-2410DDA3F363}" type="datetimeFigureOut">
              <a:rPr lang="en-IN" smtClean="0"/>
              <a:t>20-04-2021</a:t>
            </a:fld>
            <a:endParaRPr lang="en-IN"/>
          </a:p>
        </p:txBody>
      </p:sp>
      <p:sp>
        <p:nvSpPr>
          <p:cNvPr id="1029" name="Rectangle 5">
            <a:extLst>
              <a:ext uri="{FF2B5EF4-FFF2-40B4-BE49-F238E27FC236}">
                <a16:creationId xmlns:a16="http://schemas.microsoft.com/office/drawing/2014/main" id="{50683482-15D7-4747-AFEE-E09F5BF97D9A}"/>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IN"/>
          </a:p>
        </p:txBody>
      </p:sp>
      <p:sp>
        <p:nvSpPr>
          <p:cNvPr id="1030" name="Rectangle 6">
            <a:extLst>
              <a:ext uri="{FF2B5EF4-FFF2-40B4-BE49-F238E27FC236}">
                <a16:creationId xmlns:a16="http://schemas.microsoft.com/office/drawing/2014/main" id="{5103929C-BD7B-48E4-B2C3-389AA0AF45FC}"/>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827742B3-D3FE-45D7-A666-A4E1BCFDA61D}" type="slidenum">
              <a:rPr lang="en-IN" smtClean="0"/>
              <a:t>‹#›</a:t>
            </a:fld>
            <a:endParaRPr lang="en-IN"/>
          </a:p>
        </p:txBody>
      </p:sp>
    </p:spTree>
    <p:extLst>
      <p:ext uri="{BB962C8B-B14F-4D97-AF65-F5344CB8AC3E}">
        <p14:creationId xmlns:p14="http://schemas.microsoft.com/office/powerpoint/2010/main" val="355754777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4C9B36-48ED-4342-B6F6-477E2CC7146E}"/>
              </a:ext>
            </a:extLst>
          </p:cNvPr>
          <p:cNvSpPr txBox="1"/>
          <p:nvPr/>
        </p:nvSpPr>
        <p:spPr>
          <a:xfrm>
            <a:off x="0" y="203207"/>
            <a:ext cx="12192000" cy="6740307"/>
          </a:xfrm>
          <a:prstGeom prst="rect">
            <a:avLst/>
          </a:prstGeom>
          <a:noFill/>
        </p:spPr>
        <p:txBody>
          <a:bodyPr wrap="square">
            <a:spAutoFit/>
          </a:bodyPr>
          <a:lstStyle/>
          <a:p>
            <a:pPr marL="0" indent="0" algn="ctr">
              <a:buNone/>
            </a:pPr>
            <a:r>
              <a:rPr lang="en-US" altLang="en-US" sz="1800" dirty="0">
                <a:latin typeface="Times New Roman" panose="02020603050405020304" pitchFamily="18" charset="0"/>
                <a:ea typeface="Lucida Sans Unicode" pitchFamily="34" charset="0"/>
                <a:cs typeface="Times New Roman" panose="02020603050405020304" pitchFamily="18" charset="0"/>
              </a:rPr>
              <a:t>A </a:t>
            </a:r>
          </a:p>
          <a:p>
            <a:pPr marL="0" indent="0" algn="ctr">
              <a:buNone/>
            </a:pPr>
            <a:r>
              <a:rPr lang="en-US" altLang="en-US" sz="1800" dirty="0">
                <a:latin typeface="Times New Roman" panose="02020603050405020304" pitchFamily="18" charset="0"/>
                <a:ea typeface="Lucida Sans Unicode" pitchFamily="34" charset="0"/>
                <a:cs typeface="Times New Roman" panose="02020603050405020304" pitchFamily="18" charset="0"/>
              </a:rPr>
              <a:t>Technical  seminar</a:t>
            </a:r>
            <a:br>
              <a:rPr lang="en-US" altLang="en-US" sz="1800" dirty="0">
                <a:latin typeface="Times New Roman" panose="02020603050405020304" pitchFamily="18" charset="0"/>
                <a:ea typeface="Lucida Sans Unicode" pitchFamily="34" charset="0"/>
                <a:cs typeface="Times New Roman" panose="02020603050405020304" pitchFamily="18" charset="0"/>
              </a:rPr>
            </a:br>
            <a:r>
              <a:rPr lang="en-US" altLang="en-US" sz="1800" dirty="0">
                <a:latin typeface="Times New Roman" panose="02020603050405020304" pitchFamily="18" charset="0"/>
                <a:ea typeface="Lucida Sans Unicode" pitchFamily="34" charset="0"/>
                <a:cs typeface="Times New Roman" panose="02020603050405020304" pitchFamily="18" charset="0"/>
              </a:rPr>
              <a:t>on</a:t>
            </a:r>
            <a:br>
              <a:rPr lang="en-US" altLang="en-US" sz="1800" b="1" dirty="0">
                <a:latin typeface="Times New Roman" panose="02020603050405020304" pitchFamily="18" charset="0"/>
                <a:ea typeface="Lucida Sans Unicode" pitchFamily="34" charset="0"/>
                <a:cs typeface="Times New Roman" panose="02020603050405020304" pitchFamily="18" charset="0"/>
              </a:rPr>
            </a:br>
            <a:r>
              <a:rPr lang="en-US" altLang="en-GB" sz="1800" b="1" dirty="0">
                <a:latin typeface="Times New Roman" panose="02020603050405020304" pitchFamily="18" charset="0"/>
                <a:ea typeface="Lucida Sans Unicode" pitchFamily="34" charset="0"/>
                <a:cs typeface="Times New Roman" panose="02020603050405020304" pitchFamily="18" charset="0"/>
              </a:rPr>
              <a:t>Applications of cloud computing </a:t>
            </a:r>
            <a:r>
              <a:rPr lang="en-US" altLang="en-GB" b="1" dirty="0">
                <a:latin typeface="Times New Roman" panose="02020603050405020304" pitchFamily="18" charset="0"/>
                <a:ea typeface="Lucida Sans Unicode" pitchFamily="34" charset="0"/>
                <a:cs typeface="Times New Roman" panose="02020603050405020304" pitchFamily="18" charset="0"/>
              </a:rPr>
              <a:t>f</a:t>
            </a:r>
            <a:r>
              <a:rPr lang="en-US" altLang="en-GB" sz="1800" b="1" dirty="0">
                <a:latin typeface="Times New Roman" panose="02020603050405020304" pitchFamily="18" charset="0"/>
                <a:ea typeface="Lucida Sans Unicode" pitchFamily="34" charset="0"/>
                <a:cs typeface="Times New Roman" panose="02020603050405020304" pitchFamily="18" charset="0"/>
              </a:rPr>
              <a:t>or power systems </a:t>
            </a:r>
            <a:endParaRPr lang="en-US" altLang="en-US" sz="1800" b="1" dirty="0">
              <a:solidFill>
                <a:srgbClr val="C00000"/>
              </a:solidFill>
              <a:latin typeface="Times New Roman" panose="02020603050405020304" pitchFamily="18" charset="0"/>
              <a:ea typeface="Lucida Sans Unicode" pitchFamily="34" charset="0"/>
              <a:cs typeface="Times New Roman" panose="02020603050405020304" pitchFamily="18" charset="0"/>
            </a:endParaRPr>
          </a:p>
          <a:p>
            <a:pPr marL="0" indent="0" algn="ctr">
              <a:buNone/>
            </a:pPr>
            <a:r>
              <a:rPr lang="en-US" sz="1800" dirty="0">
                <a:latin typeface="Times New Roman" pitchFamily="18" charset="0"/>
                <a:cs typeface="Times New Roman" pitchFamily="18" charset="0"/>
              </a:rPr>
              <a:t>by                                                                   </a:t>
            </a:r>
            <a:r>
              <a:rPr lang="en-US" sz="1800" b="1" dirty="0">
                <a:latin typeface="Times New Roman" pitchFamily="18" charset="0"/>
                <a:cs typeface="Times New Roman" pitchFamily="18" charset="0"/>
              </a:rPr>
              <a:t>    </a:t>
            </a:r>
            <a:endParaRPr lang="en-GB" sz="1800" b="1" dirty="0">
              <a:latin typeface="Times New Roman" pitchFamily="18" charset="0"/>
              <a:cs typeface="Times New Roman" pitchFamily="18" charset="0"/>
            </a:endParaRPr>
          </a:p>
          <a:p>
            <a:pPr marL="0" indent="0" algn="ctr">
              <a:buNone/>
            </a:pPr>
            <a:r>
              <a:rPr lang="en-GB" b="1" dirty="0">
                <a:latin typeface="Times New Roman" pitchFamily="18" charset="0"/>
                <a:cs typeface="Times New Roman" pitchFamily="18" charset="0"/>
              </a:rPr>
              <a:t>S.OBUL NAIDU</a:t>
            </a:r>
            <a:r>
              <a:rPr lang="en-US" sz="1800" dirty="0">
                <a:latin typeface="Times New Roman" panose="02020603050405020304" pitchFamily="18" charset="0"/>
                <a:cs typeface="Times New Roman" panose="02020603050405020304" pitchFamily="18" charset="0"/>
              </a:rPr>
              <a:t>(1</a:t>
            </a:r>
            <a:r>
              <a:rPr lang="en-GB" sz="1800" dirty="0">
                <a:latin typeface="Times New Roman" panose="02020603050405020304" pitchFamily="18" charset="0"/>
                <a:cs typeface="Times New Roman" panose="02020603050405020304" pitchFamily="18" charset="0"/>
              </a:rPr>
              <a:t>87</a:t>
            </a:r>
            <a:r>
              <a:rPr lang="en-US" sz="1800" dirty="0">
                <a:latin typeface="Times New Roman" panose="02020603050405020304" pitchFamily="18" charset="0"/>
                <a:cs typeface="Times New Roman" panose="02020603050405020304" pitchFamily="18" charset="0"/>
              </a:rPr>
              <a:t>05A02</a:t>
            </a:r>
            <a:r>
              <a:rPr lang="en-GB" dirty="0">
                <a:latin typeface="Times New Roman" panose="02020603050405020304" pitchFamily="18" charset="0"/>
                <a:cs typeface="Times New Roman" panose="02020603050405020304" pitchFamily="18" charset="0"/>
              </a:rPr>
              <a:t>17</a:t>
            </a:r>
            <a:r>
              <a:rPr lang="en-US" sz="1800" dirty="0">
                <a:latin typeface="Times New Roman" panose="02020603050405020304" pitchFamily="18" charset="0"/>
                <a:cs typeface="Times New Roman" panose="02020603050405020304" pitchFamily="18" charset="0"/>
              </a:rPr>
              <a:t>)</a:t>
            </a:r>
            <a:endParaRPr lang="zh-CN" altLang="en-US" dirty="0"/>
          </a:p>
          <a:p>
            <a:pPr marL="0" indent="0" algn="ctr">
              <a:buClr>
                <a:schemeClr val="accent3"/>
              </a:buClr>
              <a:buNone/>
            </a:pPr>
            <a:r>
              <a:rPr lang="en-GB" sz="1800" dirty="0">
                <a:solidFill>
                  <a:schemeClr val="tx1">
                    <a:lumMod val="95000"/>
                    <a:lumOff val="5000"/>
                  </a:schemeClr>
                </a:solidFill>
                <a:latin typeface="Times New Roman" panose="02020603050405020304" pitchFamily="18" charset="0"/>
                <a:cs typeface="Times New Roman" panose="02020603050405020304" pitchFamily="18" charset="0"/>
              </a:rPr>
              <a:t>IV </a:t>
            </a: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B.TECH II SEM</a:t>
            </a:r>
            <a:endParaRPr lang="zh-CN" altLang="en-US" dirty="0"/>
          </a:p>
          <a:p>
            <a:pPr marL="0" indent="0" algn="ctr">
              <a:buClr>
                <a:schemeClr val="accent3"/>
              </a:buClr>
              <a:buNone/>
            </a:pPr>
            <a:r>
              <a:rPr lang="en-US" sz="1800" dirty="0">
                <a:latin typeface="Times New Roman" panose="02020603050405020304" pitchFamily="18" charset="0"/>
                <a:cs typeface="Times New Roman" panose="02020603050405020304" pitchFamily="18" charset="0"/>
              </a:rPr>
              <a:t>Under the esteemed guidance of</a:t>
            </a:r>
          </a:p>
          <a:p>
            <a:pPr marL="0" indent="0" algn="ctr">
              <a:buClr>
                <a:schemeClr val="accent3"/>
              </a:buClr>
              <a:buNone/>
            </a:pPr>
            <a:r>
              <a:rPr lang="en-US" sz="1800" b="1" dirty="0">
                <a:latin typeface="Times New Roman" panose="02020603050405020304" pitchFamily="18" charset="0"/>
                <a:cs typeface="Times New Roman" panose="02020603050405020304" pitchFamily="18" charset="0"/>
              </a:rPr>
              <a:t>Mr. C.GANESH, </a:t>
            </a:r>
            <a:r>
              <a:rPr lang="en-US" sz="1800" dirty="0">
                <a:latin typeface="Times New Roman" panose="02020603050405020304" pitchFamily="18" charset="0"/>
                <a:cs typeface="Times New Roman" panose="02020603050405020304" pitchFamily="18" charset="0"/>
              </a:rPr>
              <a:t>M.Tech. </a:t>
            </a:r>
            <a:endParaRPr lang="zh-CN" altLang="en-US" dirty="0"/>
          </a:p>
          <a:p>
            <a:pPr marL="0" indent="0" algn="ctr">
              <a:buClr>
                <a:schemeClr val="accent3"/>
              </a:buClr>
              <a:buNone/>
            </a:pPr>
            <a:r>
              <a:rPr lang="en-US" sz="1800" dirty="0">
                <a:latin typeface="Times New Roman" panose="02020603050405020304" pitchFamily="18" charset="0"/>
                <a:cs typeface="Times New Roman" panose="02020603050405020304" pitchFamily="18" charset="0"/>
              </a:rPr>
              <a:t>Assistant Professor </a:t>
            </a:r>
            <a:endParaRPr lang="zh-CN" altLang="en-US" dirty="0"/>
          </a:p>
          <a:p>
            <a:pPr marL="274320" indent="-274320" algn="ctr">
              <a:buClr>
                <a:schemeClr val="accent3"/>
              </a:buClr>
            </a:pPr>
            <a:endParaRPr lang="en-US" sz="1800" dirty="0">
              <a:latin typeface="Times New Roman" panose="02020603050405020304" pitchFamily="18" charset="0"/>
              <a:cs typeface="Times New Roman" panose="02020603050405020304" pitchFamily="18" charset="0"/>
            </a:endParaRPr>
          </a:p>
          <a:p>
            <a:pPr marL="274320" indent="-274320" algn="ctr">
              <a:buClr>
                <a:schemeClr val="accent3"/>
              </a:buClr>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spcBef>
                <a:spcPct val="0"/>
              </a:spcBef>
              <a:buNone/>
            </a:pPr>
            <a:endParaRPr lang="en-US" altLang="en-US" sz="1800" b="1" dirty="0">
              <a:latin typeface="Times New Roman" pitchFamily="18" charset="0"/>
              <a:ea typeface="Calibri" pitchFamily="34" charset="0"/>
              <a:cs typeface="Times New Roman" pitchFamily="18" charset="0"/>
            </a:endParaRPr>
          </a:p>
          <a:p>
            <a:pPr marL="0" indent="0" algn="ctr">
              <a:spcBef>
                <a:spcPct val="0"/>
              </a:spcBef>
              <a:buNone/>
            </a:pPr>
            <a:endParaRPr lang="en-US" altLang="en-US" sz="1800" b="1" dirty="0">
              <a:latin typeface="Times New Roman" pitchFamily="18" charset="0"/>
              <a:ea typeface="Calibri" pitchFamily="34" charset="0"/>
              <a:cs typeface="Times New Roman" pitchFamily="18" charset="0"/>
            </a:endParaRPr>
          </a:p>
          <a:p>
            <a:pPr marL="0" indent="0" algn="ctr">
              <a:spcBef>
                <a:spcPct val="0"/>
              </a:spcBef>
              <a:buNone/>
            </a:pPr>
            <a:endParaRPr lang="en-US" altLang="en-US" sz="1800" b="1" dirty="0">
              <a:latin typeface="Times New Roman" pitchFamily="18" charset="0"/>
              <a:ea typeface="Calibri" pitchFamily="34" charset="0"/>
              <a:cs typeface="Times New Roman" pitchFamily="18" charset="0"/>
            </a:endParaRPr>
          </a:p>
          <a:p>
            <a:pPr marL="0" indent="0" algn="ctr">
              <a:spcBef>
                <a:spcPct val="0"/>
              </a:spcBef>
              <a:buNone/>
            </a:pPr>
            <a:endParaRPr lang="zh-CN" altLang="en-US" dirty="0"/>
          </a:p>
          <a:p>
            <a:pPr marL="0" indent="0" algn="ctr">
              <a:spcBef>
                <a:spcPct val="0"/>
              </a:spcBef>
              <a:buNone/>
            </a:pPr>
            <a:r>
              <a:rPr lang="en-US" altLang="en-US" sz="1800" b="1" dirty="0">
                <a:latin typeface="Times New Roman" pitchFamily="18" charset="0"/>
                <a:ea typeface="Calibri" pitchFamily="34" charset="0"/>
                <a:cs typeface="Times New Roman" pitchFamily="18" charset="0"/>
              </a:rPr>
              <a:t>DEPARTMENT OF ELECTRICAL  &amp; ELECTRONICS ENGINEERING</a:t>
            </a:r>
            <a:endParaRPr lang="zh-CN" altLang="en-US" dirty="0"/>
          </a:p>
          <a:p>
            <a:pPr algn="ctr">
              <a:spcBef>
                <a:spcPct val="0"/>
              </a:spcBef>
              <a:buClrTx/>
              <a:buSzTx/>
              <a:buFontTx/>
              <a:buNone/>
            </a:pPr>
            <a:r>
              <a:rPr lang="en-US" altLang="en-US" sz="1800" b="1" dirty="0">
                <a:latin typeface="Times New Roman" panose="02020603050405020304" pitchFamily="18" charset="0"/>
                <a:ea typeface="Arial Unicode MS" pitchFamily="34" charset="-128"/>
                <a:cs typeface="Times New Roman" panose="02020603050405020304" pitchFamily="18" charset="0"/>
              </a:rPr>
              <a:t>ANNAMACHARYA INSTITUTE OF TECHNOLOGY AND SCIENCES</a:t>
            </a:r>
          </a:p>
          <a:p>
            <a:pPr algn="ctr">
              <a:spcBef>
                <a:spcPct val="0"/>
              </a:spcBef>
              <a:buClrTx/>
              <a:buSzTx/>
              <a:buFontTx/>
              <a:buNone/>
            </a:pPr>
            <a:r>
              <a:rPr lang="en-US" b="1" dirty="0">
                <a:latin typeface="Times New Roman" panose="02020603050405020304" pitchFamily="18" charset="0"/>
                <a:ea typeface="Arial Unicode MS" pitchFamily="34" charset="-128"/>
                <a:cs typeface="Times New Roman" panose="02020603050405020304" pitchFamily="18" charset="0"/>
              </a:rPr>
              <a:t>( AUTONOMOUS )	 </a:t>
            </a:r>
            <a:br>
              <a:rPr lang="en-US" b="1" dirty="0">
                <a:latin typeface="Times New Roman" panose="02020603050405020304" pitchFamily="18" charset="0"/>
                <a:ea typeface="Arial Unicode MS" pitchFamily="34" charset="-128"/>
                <a:cs typeface="Times New Roman" panose="02020603050405020304" pitchFamily="18" charset="0"/>
              </a:rPr>
            </a:br>
            <a:r>
              <a:rPr lang="en-US" b="1" dirty="0">
                <a:latin typeface="Times New Roman" panose="02020603050405020304" pitchFamily="18" charset="0"/>
                <a:ea typeface="Arial Unicode MS" pitchFamily="34" charset="-128"/>
                <a:cs typeface="Times New Roman" panose="02020603050405020304" pitchFamily="18" charset="0"/>
              </a:rPr>
              <a:t>AFFILIATED TO J.N.T.U ANANTHAPURAM.</a:t>
            </a:r>
            <a:br>
              <a:rPr lang="en-US" b="1" dirty="0">
                <a:latin typeface="Times New Roman" panose="02020603050405020304" pitchFamily="18" charset="0"/>
                <a:ea typeface="Arial Unicode MS" pitchFamily="34" charset="-128"/>
                <a:cs typeface="Times New Roman" panose="02020603050405020304" pitchFamily="18" charset="0"/>
              </a:rPr>
            </a:br>
            <a:r>
              <a:rPr lang="en-US" b="1" dirty="0">
                <a:latin typeface="Times New Roman" panose="02020603050405020304" pitchFamily="18" charset="0"/>
                <a:ea typeface="Arial Unicode MS" pitchFamily="34" charset="-128"/>
                <a:cs typeface="Times New Roman" panose="02020603050405020304" pitchFamily="18" charset="0"/>
              </a:rPr>
              <a:t>RAJAMPET-516126 ( A.P )</a:t>
            </a:r>
            <a:br>
              <a:rPr lang="en-US" b="1" dirty="0">
                <a:latin typeface="Times New Roman" panose="02020603050405020304" pitchFamily="18" charset="0"/>
                <a:ea typeface="Arial Unicode MS" pitchFamily="34" charset="-128"/>
                <a:cs typeface="Times New Roman" panose="02020603050405020304" pitchFamily="18" charset="0"/>
              </a:rPr>
            </a:br>
            <a:r>
              <a:rPr lang="en-US" b="1" dirty="0">
                <a:latin typeface="Times New Roman" panose="02020603050405020304" pitchFamily="18" charset="0"/>
                <a:ea typeface="Arial Unicode MS" pitchFamily="34" charset="-128"/>
                <a:cs typeface="Times New Roman" panose="02020603050405020304" pitchFamily="18" charset="0"/>
              </a:rPr>
              <a:t>2020-2021</a:t>
            </a:r>
            <a:br>
              <a:rPr lang="en-US" b="1" dirty="0">
                <a:latin typeface="Times New Roman" panose="02020603050405020304" pitchFamily="18" charset="0"/>
                <a:ea typeface="Arial Unicode MS" pitchFamily="34" charset="-128"/>
                <a:cs typeface="Times New Roman" panose="02020603050405020304" pitchFamily="18" charset="0"/>
              </a:rPr>
            </a:br>
            <a:endParaRPr lang="en-US" altLang="en-US" b="1" dirty="0">
              <a:latin typeface="Times New Roman" panose="02020603050405020304" pitchFamily="18" charset="0"/>
              <a:ea typeface="Arial Unicode MS" pitchFamily="34" charset="-128"/>
              <a:cs typeface="Times New Roman" panose="02020603050405020304" pitchFamily="18" charset="0"/>
            </a:endParaRPr>
          </a:p>
        </p:txBody>
      </p:sp>
      <p:pic>
        <p:nvPicPr>
          <p:cNvPr id="4" name="Picture 3" descr="1486546169aits.jpg">
            <a:extLst>
              <a:ext uri="{FF2B5EF4-FFF2-40B4-BE49-F238E27FC236}">
                <a16:creationId xmlns:a16="http://schemas.microsoft.com/office/drawing/2014/main" id="{55663818-680A-4921-A76C-5FDF960B1E90}"/>
              </a:ext>
            </a:extLst>
          </p:cNvPr>
          <p:cNvPicPr>
            <a:picLocks noChangeAspect="1"/>
          </p:cNvPicPr>
          <p:nvPr/>
        </p:nvPicPr>
        <p:blipFill>
          <a:blip r:embed="rId2"/>
          <a:stretch>
            <a:fillRect/>
          </a:stretch>
        </p:blipFill>
        <p:spPr>
          <a:xfrm>
            <a:off x="5071368" y="3057940"/>
            <a:ext cx="2049264" cy="1857216"/>
          </a:xfrm>
          <a:prstGeom prst="rect">
            <a:avLst/>
          </a:prstGeom>
        </p:spPr>
      </p:pic>
    </p:spTree>
    <p:extLst>
      <p:ext uri="{BB962C8B-B14F-4D97-AF65-F5344CB8AC3E}">
        <p14:creationId xmlns:p14="http://schemas.microsoft.com/office/powerpoint/2010/main" val="563717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838B8-B482-4448-9BAC-EE77E5C1A6AC}"/>
              </a:ext>
            </a:extLst>
          </p:cNvPr>
          <p:cNvSpPr>
            <a:spLocks noGrp="1"/>
          </p:cNvSpPr>
          <p:nvPr>
            <p:ph type="title"/>
          </p:nvPr>
        </p:nvSpPr>
        <p:spPr>
          <a:xfrm>
            <a:off x="609600" y="0"/>
            <a:ext cx="10972800" cy="1143000"/>
          </a:xfrm>
        </p:spPr>
        <p:txBody>
          <a:bodyPr/>
          <a:lstStyle/>
          <a:p>
            <a:r>
              <a:rPr lang="en-IN" sz="4000" b="1" dirty="0">
                <a:latin typeface="Times New Roman" panose="02020603050405020304" pitchFamily="18" charset="0"/>
                <a:cs typeface="Times New Roman" panose="02020603050405020304" pitchFamily="18" charset="0"/>
              </a:rPr>
              <a:t>Energy monitoring system</a:t>
            </a:r>
          </a:p>
        </p:txBody>
      </p:sp>
      <p:sp>
        <p:nvSpPr>
          <p:cNvPr id="6" name="Rectangle: Rounded Corners 5">
            <a:extLst>
              <a:ext uri="{FF2B5EF4-FFF2-40B4-BE49-F238E27FC236}">
                <a16:creationId xmlns:a16="http://schemas.microsoft.com/office/drawing/2014/main" id="{5A39E8CD-3942-48FF-A2D3-59ACFA5F56D1}"/>
              </a:ext>
            </a:extLst>
          </p:cNvPr>
          <p:cNvSpPr/>
          <p:nvPr/>
        </p:nvSpPr>
        <p:spPr>
          <a:xfrm>
            <a:off x="468924" y="3288324"/>
            <a:ext cx="2532185" cy="189913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3200" dirty="0"/>
              <a:t>Digital Power</a:t>
            </a:r>
          </a:p>
          <a:p>
            <a:pPr algn="ctr"/>
            <a:r>
              <a:rPr lang="en-IN" sz="3200" dirty="0"/>
              <a:t>Meter</a:t>
            </a:r>
            <a:endParaRPr lang="en-IN" dirty="0"/>
          </a:p>
        </p:txBody>
      </p:sp>
      <p:sp>
        <p:nvSpPr>
          <p:cNvPr id="7" name="Rectangle: Rounded Corners 6">
            <a:extLst>
              <a:ext uri="{FF2B5EF4-FFF2-40B4-BE49-F238E27FC236}">
                <a16:creationId xmlns:a16="http://schemas.microsoft.com/office/drawing/2014/main" id="{059DDC33-3268-4C09-A8F8-EC706EF5D117}"/>
              </a:ext>
            </a:extLst>
          </p:cNvPr>
          <p:cNvSpPr/>
          <p:nvPr/>
        </p:nvSpPr>
        <p:spPr>
          <a:xfrm>
            <a:off x="4384433" y="3288324"/>
            <a:ext cx="3282462" cy="189913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3200" dirty="0">
                <a:solidFill>
                  <a:schemeClr val="dk1"/>
                </a:solidFill>
              </a:rPr>
              <a:t>GSM Communication</a:t>
            </a:r>
          </a:p>
          <a:p>
            <a:pPr algn="ctr"/>
            <a:r>
              <a:rPr lang="en-IN" sz="3200" dirty="0"/>
              <a:t>Gateway</a:t>
            </a:r>
            <a:endParaRPr lang="en-IN" sz="3200" dirty="0">
              <a:solidFill>
                <a:schemeClr val="dk1"/>
              </a:solidFill>
            </a:endParaRPr>
          </a:p>
        </p:txBody>
      </p:sp>
      <p:sp>
        <p:nvSpPr>
          <p:cNvPr id="8" name="Rectangle: Rounded Corners 7">
            <a:extLst>
              <a:ext uri="{FF2B5EF4-FFF2-40B4-BE49-F238E27FC236}">
                <a16:creationId xmlns:a16="http://schemas.microsoft.com/office/drawing/2014/main" id="{585BB0F8-E45B-4545-B32F-767AE5CBEC36}"/>
              </a:ext>
            </a:extLst>
          </p:cNvPr>
          <p:cNvSpPr/>
          <p:nvPr/>
        </p:nvSpPr>
        <p:spPr>
          <a:xfrm>
            <a:off x="9355014" y="3281607"/>
            <a:ext cx="2532187" cy="190585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3200" dirty="0">
                <a:solidFill>
                  <a:schemeClr val="dk1"/>
                </a:solidFill>
              </a:rPr>
              <a:t>Private Cloud</a:t>
            </a:r>
          </a:p>
        </p:txBody>
      </p:sp>
      <p:sp>
        <p:nvSpPr>
          <p:cNvPr id="18" name="Arrow: Right 17">
            <a:extLst>
              <a:ext uri="{FF2B5EF4-FFF2-40B4-BE49-F238E27FC236}">
                <a16:creationId xmlns:a16="http://schemas.microsoft.com/office/drawing/2014/main" id="{F70D2521-47D5-479B-B6B1-92322B40908A}"/>
              </a:ext>
            </a:extLst>
          </p:cNvPr>
          <p:cNvSpPr/>
          <p:nvPr/>
        </p:nvSpPr>
        <p:spPr>
          <a:xfrm>
            <a:off x="3024555" y="4165504"/>
            <a:ext cx="1359877" cy="2658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D96FA35D-D1C5-40A0-B178-49EC37DE22CF}"/>
              </a:ext>
            </a:extLst>
          </p:cNvPr>
          <p:cNvSpPr/>
          <p:nvPr/>
        </p:nvSpPr>
        <p:spPr>
          <a:xfrm>
            <a:off x="7666892" y="4165504"/>
            <a:ext cx="1688122" cy="2658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2DCBA245-6445-417D-B7BB-AE868546B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4773" y="2138607"/>
            <a:ext cx="1302454" cy="1143000"/>
          </a:xfrm>
          <a:prstGeom prst="rect">
            <a:avLst/>
          </a:prstGeom>
        </p:spPr>
      </p:pic>
    </p:spTree>
    <p:extLst>
      <p:ext uri="{BB962C8B-B14F-4D97-AF65-F5344CB8AC3E}">
        <p14:creationId xmlns:p14="http://schemas.microsoft.com/office/powerpoint/2010/main" val="860128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5F3BEC-C625-4525-A7A6-5E34DF66649F}"/>
              </a:ext>
            </a:extLst>
          </p:cNvPr>
          <p:cNvSpPr>
            <a:spLocks noGrp="1"/>
          </p:cNvSpPr>
          <p:nvPr>
            <p:ph idx="1"/>
          </p:nvPr>
        </p:nvSpPr>
        <p:spPr>
          <a:xfrm>
            <a:off x="304800" y="1740878"/>
            <a:ext cx="11582400" cy="4870937"/>
          </a:xfrm>
        </p:spPr>
        <p:txBody>
          <a:bodyPr/>
          <a:lstStyle/>
          <a:p>
            <a:pPr marL="0" indent="0" algn="just">
              <a:buNone/>
            </a:pPr>
            <a:r>
              <a:rPr lang="en-GB" sz="2800" b="0" i="0" u="none" strike="noStrike" baseline="0" dirty="0">
                <a:solidFill>
                  <a:srgbClr val="000000"/>
                </a:solidFill>
                <a:latin typeface="Times New Roman" panose="02020603050405020304" pitchFamily="18" charset="0"/>
                <a:cs typeface="Times New Roman" panose="02020603050405020304" pitchFamily="18" charset="0"/>
              </a:rPr>
              <a:t>	</a:t>
            </a:r>
          </a:p>
          <a:p>
            <a:pPr marL="514350" indent="-514350" algn="just">
              <a:buFont typeface="+mj-lt"/>
              <a:buAutoNum type="arabicPeriod"/>
            </a:pPr>
            <a:r>
              <a:rPr lang="en-GB" sz="2800" b="0" i="0" u="none" strike="noStrike" baseline="0" dirty="0">
                <a:solidFill>
                  <a:srgbClr val="000000"/>
                </a:solidFill>
                <a:latin typeface="Times New Roman" panose="02020603050405020304" pitchFamily="18" charset="0"/>
                <a:cs typeface="Times New Roman" panose="02020603050405020304" pitchFamily="18" charset="0"/>
              </a:rPr>
              <a:t>This system developed to optimize energy usage, to achieve continuous storage and procession of even more than ten millions smart meter’s data, as well as serving millions of users. </a:t>
            </a:r>
          </a:p>
          <a:p>
            <a:pPr marL="514350" indent="-514350" algn="just">
              <a:buFont typeface="+mj-lt"/>
              <a:buAutoNum type="arabicPeriod"/>
            </a:pPr>
            <a:r>
              <a:rPr lang="en-GB" sz="2800" b="0" i="0" u="none" strike="noStrike" baseline="0" dirty="0">
                <a:solidFill>
                  <a:srgbClr val="000000"/>
                </a:solidFill>
                <a:latin typeface="Times New Roman" panose="02020603050405020304" pitchFamily="18" charset="0"/>
                <a:cs typeface="Times New Roman" panose="02020603050405020304" pitchFamily="18" charset="0"/>
              </a:rPr>
              <a:t>The high safety-storage of such amount of data and the large availability of service for number of users can optimally be ensured by the computing power and data storage capability of cloud technologies.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0258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09D0-5455-4D03-B2BE-DC3C5B2542E2}"/>
              </a:ext>
            </a:extLst>
          </p:cNvPr>
          <p:cNvSpPr>
            <a:spLocks noGrp="1"/>
          </p:cNvSpPr>
          <p:nvPr>
            <p:ph type="title"/>
          </p:nvPr>
        </p:nvSpPr>
        <p:spPr/>
        <p:txBody>
          <a:bodyPr/>
          <a:lstStyle/>
          <a:p>
            <a:r>
              <a:rPr lang="en-IN" sz="4000" b="1" dirty="0">
                <a:latin typeface="Times New Roman" panose="02020603050405020304" pitchFamily="18" charset="0"/>
                <a:cs typeface="Times New Roman" panose="02020603050405020304" pitchFamily="18" charset="0"/>
              </a:rPr>
              <a:t>Cloud based SCADA configuration</a:t>
            </a:r>
            <a:br>
              <a:rPr lang="en-IN" sz="4000" b="1" dirty="0">
                <a:latin typeface="Times New Roman" panose="02020603050405020304" pitchFamily="18" charset="0"/>
                <a:cs typeface="Times New Roman" panose="02020603050405020304" pitchFamily="18" charset="0"/>
              </a:rPr>
            </a:br>
            <a:endParaRPr lang="en-IN" sz="4000" b="1" dirty="0"/>
          </a:p>
        </p:txBody>
      </p:sp>
      <p:pic>
        <p:nvPicPr>
          <p:cNvPr id="9" name="Picture 8">
            <a:extLst>
              <a:ext uri="{FF2B5EF4-FFF2-40B4-BE49-F238E27FC236}">
                <a16:creationId xmlns:a16="http://schemas.microsoft.com/office/drawing/2014/main" id="{4FD5DB44-429F-407C-90A5-0EA9894E6D1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930747" y="1417638"/>
            <a:ext cx="6648554" cy="5165724"/>
          </a:xfrm>
          <a:prstGeom prst="rect">
            <a:avLst/>
          </a:prstGeom>
          <a:noFill/>
          <a:ln>
            <a:noFill/>
          </a:ln>
        </p:spPr>
      </p:pic>
      <p:sp>
        <p:nvSpPr>
          <p:cNvPr id="3" name="Arrow: Up-Down 2">
            <a:extLst>
              <a:ext uri="{FF2B5EF4-FFF2-40B4-BE49-F238E27FC236}">
                <a16:creationId xmlns:a16="http://schemas.microsoft.com/office/drawing/2014/main" id="{548E13E4-D8B4-4C2D-AC6C-FD90C986A882}"/>
              </a:ext>
            </a:extLst>
          </p:cNvPr>
          <p:cNvSpPr/>
          <p:nvPr/>
        </p:nvSpPr>
        <p:spPr>
          <a:xfrm>
            <a:off x="5834269" y="2305878"/>
            <a:ext cx="490329" cy="728870"/>
          </a:xfrm>
          <a:prstGeom prst="up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Up-Down 9">
            <a:extLst>
              <a:ext uri="{FF2B5EF4-FFF2-40B4-BE49-F238E27FC236}">
                <a16:creationId xmlns:a16="http://schemas.microsoft.com/office/drawing/2014/main" id="{DC81E173-2FF5-4D39-86F1-FDBFBF38406D}"/>
              </a:ext>
            </a:extLst>
          </p:cNvPr>
          <p:cNvSpPr/>
          <p:nvPr/>
        </p:nvSpPr>
        <p:spPr>
          <a:xfrm>
            <a:off x="5857557" y="4867974"/>
            <a:ext cx="629478" cy="1053205"/>
          </a:xfrm>
          <a:prstGeom prst="up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ight Bracket 12">
            <a:extLst>
              <a:ext uri="{FF2B5EF4-FFF2-40B4-BE49-F238E27FC236}">
                <a16:creationId xmlns:a16="http://schemas.microsoft.com/office/drawing/2014/main" id="{19162DA4-8016-4FA6-A4EA-AFAAC3618930}"/>
              </a:ext>
            </a:extLst>
          </p:cNvPr>
          <p:cNvSpPr/>
          <p:nvPr/>
        </p:nvSpPr>
        <p:spPr>
          <a:xfrm>
            <a:off x="6811618" y="5092318"/>
            <a:ext cx="357809" cy="609601"/>
          </a:xfrm>
          <a:prstGeom prst="rightBracket">
            <a:avLst/>
          </a:prstGeom>
          <a:noFill/>
          <a:ln>
            <a:solidFill>
              <a:srgbClr val="EE003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aphicFrame>
        <p:nvGraphicFramePr>
          <p:cNvPr id="14" name="Table 14">
            <a:extLst>
              <a:ext uri="{FF2B5EF4-FFF2-40B4-BE49-F238E27FC236}">
                <a16:creationId xmlns:a16="http://schemas.microsoft.com/office/drawing/2014/main" id="{5BB2ABBE-AC07-4C48-9849-206656DF6B9C}"/>
              </a:ext>
            </a:extLst>
          </p:cNvPr>
          <p:cNvGraphicFramePr>
            <a:graphicFrameLocks noGrp="1"/>
          </p:cNvGraphicFramePr>
          <p:nvPr>
            <p:extLst>
              <p:ext uri="{D42A27DB-BD31-4B8C-83A1-F6EECF244321}">
                <p14:modId xmlns:p14="http://schemas.microsoft.com/office/powerpoint/2010/main" val="2004105039"/>
              </p:ext>
            </p:extLst>
          </p:nvPr>
        </p:nvGraphicFramePr>
        <p:xfrm>
          <a:off x="7385878" y="5211697"/>
          <a:ext cx="1875375" cy="365760"/>
        </p:xfrm>
        <a:graphic>
          <a:graphicData uri="http://schemas.openxmlformats.org/drawingml/2006/table">
            <a:tbl>
              <a:tblPr firstRow="1" bandRow="1">
                <a:tableStyleId>{5C22544A-7EE6-4342-B048-85BDC9FD1C3A}</a:tableStyleId>
              </a:tblPr>
              <a:tblGrid>
                <a:gridCol w="1875375">
                  <a:extLst>
                    <a:ext uri="{9D8B030D-6E8A-4147-A177-3AD203B41FA5}">
                      <a16:colId xmlns:a16="http://schemas.microsoft.com/office/drawing/2014/main" val="3462897758"/>
                    </a:ext>
                  </a:extLst>
                </a:gridCol>
              </a:tblGrid>
              <a:tr h="354216">
                <a:tc>
                  <a:txBody>
                    <a:bodyPr/>
                    <a:lstStyle/>
                    <a:p>
                      <a:r>
                        <a:rPr lang="en-IN" dirty="0">
                          <a:solidFill>
                            <a:schemeClr val="tx1"/>
                          </a:solidFill>
                        </a:rPr>
                        <a:t>Data flow</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573993595"/>
                  </a:ext>
                </a:extLst>
              </a:tr>
            </a:tbl>
          </a:graphicData>
        </a:graphic>
      </p:graphicFrame>
    </p:spTree>
    <p:extLst>
      <p:ext uri="{BB962C8B-B14F-4D97-AF65-F5344CB8AC3E}">
        <p14:creationId xmlns:p14="http://schemas.microsoft.com/office/powerpoint/2010/main" val="4146796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5FEE3A-5424-4366-8981-294A5977DCDC}"/>
              </a:ext>
            </a:extLst>
          </p:cNvPr>
          <p:cNvSpPr>
            <a:spLocks noGrp="1"/>
          </p:cNvSpPr>
          <p:nvPr>
            <p:ph idx="1"/>
          </p:nvPr>
        </p:nvSpPr>
        <p:spPr>
          <a:xfrm>
            <a:off x="609599" y="2027583"/>
            <a:ext cx="10972801" cy="4602165"/>
          </a:xfrm>
        </p:spPr>
        <p:txBody>
          <a:bodyPr/>
          <a:lstStyle/>
          <a:p>
            <a:pPr marL="514350" indent="-514350" algn="just">
              <a:buFont typeface="+mj-lt"/>
              <a:buAutoNum type="arabicPeriod"/>
            </a:pPr>
            <a:r>
              <a:rPr lang="en-IN" sz="2800" dirty="0">
                <a:latin typeface="Times New Roman" panose="02020603050405020304" pitchFamily="18" charset="0"/>
                <a:cs typeface="Times New Roman" panose="02020603050405020304" pitchFamily="18" charset="0"/>
              </a:rPr>
              <a:t>web-based </a:t>
            </a:r>
            <a:r>
              <a:rPr lang="en-GB" sz="2800" dirty="0">
                <a:latin typeface="Times New Roman" panose="02020603050405020304" pitchFamily="18" charset="0"/>
                <a:cs typeface="Times New Roman" panose="02020603050405020304" pitchFamily="18" charset="0"/>
              </a:rPr>
              <a:t>monitoring and controlling application layer is an application layer to visualize, monitor and control the readings of different sensors installed across the network</a:t>
            </a:r>
            <a:r>
              <a:rPr lang="en-IN" sz="2800" dirty="0">
                <a:latin typeface="Times New Roman" panose="02020603050405020304" pitchFamily="18" charset="0"/>
                <a:cs typeface="Times New Roman" panose="02020603050405020304" pitchFamily="18" charset="0"/>
              </a:rPr>
              <a:t> </a:t>
            </a:r>
            <a:r>
              <a:rPr lang="en-GB" sz="2800" dirty="0">
                <a:latin typeface="Times New Roman" panose="02020603050405020304" pitchFamily="18" charset="0"/>
                <a:cs typeface="Times New Roman" panose="02020603050405020304" pitchFamily="18" charset="0"/>
              </a:rPr>
              <a:t>and send control signal to the actuators when it is necessary. </a:t>
            </a:r>
          </a:p>
          <a:p>
            <a:pPr marL="514350" indent="-514350" algn="just">
              <a:buFont typeface="+mj-lt"/>
              <a:buAutoNum type="arabicPeriod"/>
            </a:pPr>
            <a:r>
              <a:rPr lang="en-GB" sz="2800" dirty="0">
                <a:latin typeface="Times New Roman" panose="02020603050405020304" pitchFamily="18" charset="0"/>
                <a:cs typeface="Times New Roman" panose="02020603050405020304" pitchFamily="18" charset="0"/>
              </a:rPr>
              <a:t>The middle layer is a cloud computing </a:t>
            </a:r>
            <a:r>
              <a:rPr lang="en-IN" sz="2800" dirty="0">
                <a:latin typeface="Times New Roman" panose="02020603050405020304" pitchFamily="18" charset="0"/>
                <a:cs typeface="Times New Roman" panose="02020603050405020304" pitchFamily="18" charset="0"/>
              </a:rPr>
              <a:t>platform which provides server, database system, </a:t>
            </a:r>
            <a:r>
              <a:rPr lang="en-GB" sz="2800" dirty="0">
                <a:latin typeface="Times New Roman" panose="02020603050405020304" pitchFamily="18" charset="0"/>
                <a:cs typeface="Times New Roman" panose="02020603050405020304" pitchFamily="18" charset="0"/>
              </a:rPr>
              <a:t>different operating systems and computing tools. </a:t>
            </a:r>
          </a:p>
          <a:p>
            <a:pPr marL="514350" indent="-514350" algn="just">
              <a:buFont typeface="+mj-lt"/>
              <a:buAutoNum type="arabicPeriod"/>
            </a:pPr>
            <a:r>
              <a:rPr lang="en-GB" sz="2800" dirty="0">
                <a:latin typeface="Times New Roman" panose="02020603050405020304" pitchFamily="18" charset="0"/>
                <a:cs typeface="Times New Roman" panose="02020603050405020304" pitchFamily="18" charset="0"/>
              </a:rPr>
              <a:t>The lower layer is the smart grid where the actual grid data is collected. </a:t>
            </a:r>
            <a:endParaRPr lang="en-IN" sz="2800" dirty="0">
              <a:latin typeface="Times New Roman" panose="02020603050405020304" pitchFamily="18" charset="0"/>
              <a:cs typeface="Times New Roman" panose="02020603050405020304" pitchFamily="18" charset="0"/>
            </a:endParaRPr>
          </a:p>
          <a:p>
            <a:pPr marL="0" indent="0" algn="just">
              <a:buNone/>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3968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126C-E1A2-413D-B00E-2ABABCA6934A}"/>
              </a:ext>
            </a:extLst>
          </p:cNvPr>
          <p:cNvSpPr>
            <a:spLocks noGrp="1"/>
          </p:cNvSpPr>
          <p:nvPr>
            <p:ph type="title"/>
          </p:nvPr>
        </p:nvSpPr>
        <p:spPr>
          <a:xfrm>
            <a:off x="609600" y="0"/>
            <a:ext cx="10972800" cy="1143000"/>
          </a:xfrm>
        </p:spPr>
        <p:txBody>
          <a:bodyPr/>
          <a:lstStyle/>
          <a:p>
            <a:r>
              <a:rPr lang="en-IN" sz="4000" b="1" dirty="0">
                <a:latin typeface="Times New Roman" panose="02020603050405020304" pitchFamily="18" charset="0"/>
                <a:cs typeface="Times New Roman" panose="02020603050405020304" pitchFamily="18" charset="0"/>
              </a:rPr>
              <a:t>A smart grid without cloud application</a:t>
            </a:r>
          </a:p>
        </p:txBody>
      </p:sp>
      <p:pic>
        <p:nvPicPr>
          <p:cNvPr id="5" name="Content Placeholder 4">
            <a:extLst>
              <a:ext uri="{FF2B5EF4-FFF2-40B4-BE49-F238E27FC236}">
                <a16:creationId xmlns:a16="http://schemas.microsoft.com/office/drawing/2014/main" id="{B10A82B1-1BBF-43F6-9EEF-85FF68855A5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3371"/>
          <a:stretch/>
        </p:blipFill>
        <p:spPr>
          <a:xfrm>
            <a:off x="2040833" y="1643270"/>
            <a:ext cx="8123584" cy="4722616"/>
          </a:xfrm>
        </p:spPr>
      </p:pic>
    </p:spTree>
    <p:extLst>
      <p:ext uri="{BB962C8B-B14F-4D97-AF65-F5344CB8AC3E}">
        <p14:creationId xmlns:p14="http://schemas.microsoft.com/office/powerpoint/2010/main" val="2139972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3BE7-2D8D-4F3E-8494-9F70A0D63CBF}"/>
              </a:ext>
            </a:extLst>
          </p:cNvPr>
          <p:cNvSpPr>
            <a:spLocks noGrp="1"/>
          </p:cNvSpPr>
          <p:nvPr>
            <p:ph type="title"/>
          </p:nvPr>
        </p:nvSpPr>
        <p:spPr>
          <a:xfrm>
            <a:off x="609600" y="46063"/>
            <a:ext cx="10972800" cy="1143000"/>
          </a:xfrm>
        </p:spPr>
        <p:txBody>
          <a:bodyPr/>
          <a:lstStyle/>
          <a:p>
            <a:r>
              <a:rPr lang="en-IN" sz="4000" b="1" dirty="0">
                <a:latin typeface="Times New Roman" panose="02020603050405020304" pitchFamily="18" charset="0"/>
                <a:cs typeface="Times New Roman" panose="02020603050405020304" pitchFamily="18" charset="0"/>
              </a:rPr>
              <a:t>A smart grid with cloud</a:t>
            </a:r>
          </a:p>
        </p:txBody>
      </p:sp>
      <p:pic>
        <p:nvPicPr>
          <p:cNvPr id="4" name="Content Placeholder 4">
            <a:extLst>
              <a:ext uri="{FF2B5EF4-FFF2-40B4-BE49-F238E27FC236}">
                <a16:creationId xmlns:a16="http://schemas.microsoft.com/office/drawing/2014/main" id="{ED5507F1-5A2E-4482-9B2C-5842BC55986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6043"/>
          <a:stretch/>
        </p:blipFill>
        <p:spPr>
          <a:xfrm>
            <a:off x="1918318" y="1616765"/>
            <a:ext cx="7702760" cy="4924113"/>
          </a:xfrm>
        </p:spPr>
      </p:pic>
    </p:spTree>
    <p:extLst>
      <p:ext uri="{BB962C8B-B14F-4D97-AF65-F5344CB8AC3E}">
        <p14:creationId xmlns:p14="http://schemas.microsoft.com/office/powerpoint/2010/main" val="3681903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54B3A-3080-433A-BA1A-1F73734247DF}"/>
              </a:ext>
            </a:extLst>
          </p:cNvPr>
          <p:cNvSpPr>
            <a:spLocks noGrp="1"/>
          </p:cNvSpPr>
          <p:nvPr>
            <p:ph type="title"/>
          </p:nvPr>
        </p:nvSpPr>
        <p:spPr>
          <a:xfrm>
            <a:off x="609600" y="0"/>
            <a:ext cx="10972800" cy="1143000"/>
          </a:xfrm>
        </p:spPr>
        <p:txBody>
          <a:bodyPr/>
          <a:lstStyle/>
          <a:p>
            <a:r>
              <a:rPr lang="en-GB" sz="4000" b="1" dirty="0">
                <a:latin typeface="Times New Roman" panose="02020603050405020304" pitchFamily="18" charset="0"/>
                <a:cs typeface="Times New Roman" panose="02020603050405020304" pitchFamily="18" charset="0"/>
              </a:rPr>
              <a:t>Advantages</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E9DAEE4-F523-4D5E-B871-18D3DE1D959E}"/>
              </a:ext>
            </a:extLst>
          </p:cNvPr>
          <p:cNvSpPr>
            <a:spLocks noGrp="1"/>
          </p:cNvSpPr>
          <p:nvPr>
            <p:ph idx="1"/>
          </p:nvPr>
        </p:nvSpPr>
        <p:spPr>
          <a:xfrm>
            <a:off x="609600" y="1656523"/>
            <a:ext cx="10972800" cy="5201478"/>
          </a:xfrm>
        </p:spPr>
        <p:txBody>
          <a:bodyPr/>
          <a:lstStyle/>
          <a:p>
            <a:r>
              <a:rPr lang="en-GB" sz="2800" dirty="0">
                <a:latin typeface="Times New Roman" panose="02020603050405020304" pitchFamily="18" charset="0"/>
                <a:cs typeface="Times New Roman" panose="02020603050405020304" pitchFamily="18" charset="0"/>
              </a:rPr>
              <a:t>Back-up and restore data</a:t>
            </a:r>
          </a:p>
          <a:p>
            <a:r>
              <a:rPr lang="en-GB" sz="2800" dirty="0">
                <a:latin typeface="Times New Roman" panose="02020603050405020304" pitchFamily="18" charset="0"/>
                <a:cs typeface="Times New Roman" panose="02020603050405020304" pitchFamily="18" charset="0"/>
              </a:rPr>
              <a:t>Improved collaboration</a:t>
            </a:r>
          </a:p>
          <a:p>
            <a:r>
              <a:rPr lang="en-GB" sz="2800" dirty="0">
                <a:latin typeface="Times New Roman" panose="02020603050405020304" pitchFamily="18" charset="0"/>
                <a:cs typeface="Times New Roman" panose="02020603050405020304" pitchFamily="18" charset="0"/>
              </a:rPr>
              <a:t>Excellent accessibility</a:t>
            </a:r>
          </a:p>
          <a:p>
            <a:r>
              <a:rPr lang="en-GB" sz="2800" dirty="0">
                <a:latin typeface="Times New Roman" panose="02020603050405020304" pitchFamily="18" charset="0"/>
                <a:cs typeface="Times New Roman" panose="02020603050405020304" pitchFamily="18" charset="0"/>
              </a:rPr>
              <a:t>Low maintenance cost</a:t>
            </a:r>
          </a:p>
          <a:p>
            <a:r>
              <a:rPr lang="en-GB" sz="2800" dirty="0">
                <a:latin typeface="Times New Roman" panose="02020603050405020304" pitchFamily="18" charset="0"/>
                <a:cs typeface="Times New Roman" panose="02020603050405020304" pitchFamily="18" charset="0"/>
              </a:rPr>
              <a:t>Mobility </a:t>
            </a:r>
          </a:p>
          <a:p>
            <a:r>
              <a:rPr lang="en-GB" sz="2800" dirty="0">
                <a:latin typeface="Times New Roman" panose="02020603050405020304" pitchFamily="18" charset="0"/>
                <a:cs typeface="Times New Roman" panose="02020603050405020304" pitchFamily="18" charset="0"/>
              </a:rPr>
              <a:t>Services in pay-per-use</a:t>
            </a:r>
          </a:p>
          <a:p>
            <a:r>
              <a:rPr lang="en-GB" sz="2800" dirty="0">
                <a:latin typeface="Times New Roman" panose="02020603050405020304" pitchFamily="18" charset="0"/>
                <a:cs typeface="Times New Roman" panose="02020603050405020304" pitchFamily="18" charset="0"/>
              </a:rPr>
              <a:t>Unlimited storage capacity</a:t>
            </a:r>
          </a:p>
          <a:p>
            <a:r>
              <a:rPr lang="en-GB" sz="2800" dirty="0">
                <a:latin typeface="Times New Roman" panose="02020603050405020304" pitchFamily="18" charset="0"/>
                <a:cs typeface="Times New Roman" panose="02020603050405020304" pitchFamily="18" charset="0"/>
              </a:rPr>
              <a:t>Data security</a:t>
            </a:r>
          </a:p>
          <a:p>
            <a:r>
              <a:rPr lang="en-GB" sz="2800" dirty="0">
                <a:latin typeface="Times New Roman" panose="02020603050405020304" pitchFamily="18" charset="0"/>
                <a:cs typeface="Times New Roman" panose="02020603050405020304" pitchFamily="18" charset="0"/>
              </a:rPr>
              <a:t>Device independence</a:t>
            </a: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9419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E87F0-A1A1-417A-9D90-21D26E56B9D6}"/>
              </a:ext>
            </a:extLst>
          </p:cNvPr>
          <p:cNvSpPr>
            <a:spLocks noGrp="1"/>
          </p:cNvSpPr>
          <p:nvPr>
            <p:ph type="title"/>
          </p:nvPr>
        </p:nvSpPr>
        <p:spPr>
          <a:xfrm>
            <a:off x="702365" y="0"/>
            <a:ext cx="10972800" cy="1143000"/>
          </a:xfrm>
        </p:spPr>
        <p:txBody>
          <a:bodyPr/>
          <a:lstStyle/>
          <a:p>
            <a:r>
              <a:rPr lang="en-GB" sz="4000" b="1" dirty="0">
                <a:latin typeface="Times New Roman" panose="02020603050405020304" pitchFamily="18" charset="0"/>
                <a:cs typeface="Times New Roman" panose="02020603050405020304" pitchFamily="18" charset="0"/>
              </a:rPr>
              <a:t>Disadvantages</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6E9AB7F-48E3-45EC-8D23-BFCB2557829A}"/>
              </a:ext>
            </a:extLst>
          </p:cNvPr>
          <p:cNvSpPr>
            <a:spLocks noGrp="1"/>
          </p:cNvSpPr>
          <p:nvPr>
            <p:ph idx="1"/>
          </p:nvPr>
        </p:nvSpPr>
        <p:spPr>
          <a:xfrm>
            <a:off x="609600" y="1969477"/>
            <a:ext cx="10972800" cy="4156687"/>
          </a:xfrm>
        </p:spPr>
        <p:txBody>
          <a:bodyPr/>
          <a:lstStyle/>
          <a:p>
            <a:r>
              <a:rPr lang="en-GB" sz="2800" dirty="0">
                <a:latin typeface="Times New Roman" panose="02020603050405020304" pitchFamily="18" charset="0"/>
                <a:cs typeface="Times New Roman" panose="02020603050405020304" pitchFamily="18" charset="0"/>
              </a:rPr>
              <a:t>Internet connectivity</a:t>
            </a:r>
          </a:p>
          <a:p>
            <a:r>
              <a:rPr lang="en-GB" sz="2800" dirty="0">
                <a:latin typeface="Times New Roman" panose="02020603050405020304" pitchFamily="18" charset="0"/>
                <a:cs typeface="Times New Roman" panose="02020603050405020304" pitchFamily="18" charset="0"/>
              </a:rPr>
              <a:t>Vendor lock-in</a:t>
            </a:r>
          </a:p>
          <a:p>
            <a:r>
              <a:rPr lang="en-GB" sz="2800" dirty="0">
                <a:latin typeface="Times New Roman" panose="02020603050405020304" pitchFamily="18" charset="0"/>
                <a:cs typeface="Times New Roman" panose="02020603050405020304" pitchFamily="18" charset="0"/>
              </a:rPr>
              <a:t>Limited control</a:t>
            </a:r>
          </a:p>
          <a:p>
            <a:r>
              <a:rPr lang="en-GB" sz="2800" dirty="0">
                <a:latin typeface="Times New Roman" panose="02020603050405020304" pitchFamily="18" charset="0"/>
                <a:cs typeface="Times New Roman" panose="02020603050405020304" pitchFamily="18" charset="0"/>
              </a:rPr>
              <a:t>Security  </a:t>
            </a:r>
          </a:p>
          <a:p>
            <a:r>
              <a:rPr lang="en-GB" sz="2800" dirty="0">
                <a:latin typeface="Times New Roman" panose="02020603050405020304" pitchFamily="18" charset="0"/>
                <a:cs typeface="Times New Roman" panose="02020603050405020304" pitchFamily="18" charset="0"/>
              </a:rPr>
              <a:t>Vendor dependence for data maintenance</a:t>
            </a:r>
          </a:p>
          <a:p>
            <a:endParaRPr lang="en-GB" sz="2800" dirty="0">
              <a:latin typeface="Times New Roman" panose="02020603050405020304" pitchFamily="18" charset="0"/>
              <a:cs typeface="Times New Roman" panose="02020603050405020304" pitchFamily="18" charset="0"/>
            </a:endParaRPr>
          </a:p>
          <a:p>
            <a:endParaRPr lang="en-GB" sz="2800" dirty="0">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2738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86CDA-F950-4712-BABF-EB587C48CDC6}"/>
              </a:ext>
            </a:extLst>
          </p:cNvPr>
          <p:cNvSpPr>
            <a:spLocks noGrp="1"/>
          </p:cNvSpPr>
          <p:nvPr>
            <p:ph type="title"/>
          </p:nvPr>
        </p:nvSpPr>
        <p:spPr>
          <a:xfrm>
            <a:off x="609600" y="0"/>
            <a:ext cx="10972800" cy="1143000"/>
          </a:xfrm>
        </p:spPr>
        <p:txBody>
          <a:bodyPr/>
          <a:lstStyle/>
          <a:p>
            <a:r>
              <a:rPr lang="en-IN" sz="4000" b="1" dirty="0">
                <a:latin typeface="Times New Roman" panose="02020603050405020304" pitchFamily="18" charset="0"/>
                <a:cs typeface="Times New Roman" panose="02020603050405020304" pitchFamily="18" charset="0"/>
              </a:rPr>
              <a:t>Applications</a:t>
            </a:r>
          </a:p>
        </p:txBody>
      </p:sp>
      <p:sp>
        <p:nvSpPr>
          <p:cNvPr id="3" name="Content Placeholder 2">
            <a:extLst>
              <a:ext uri="{FF2B5EF4-FFF2-40B4-BE49-F238E27FC236}">
                <a16:creationId xmlns:a16="http://schemas.microsoft.com/office/drawing/2014/main" id="{D86BBB76-3A8F-45B4-BE6D-9B9D59203E0D}"/>
              </a:ext>
            </a:extLst>
          </p:cNvPr>
          <p:cNvSpPr>
            <a:spLocks noGrp="1"/>
          </p:cNvSpPr>
          <p:nvPr>
            <p:ph idx="1"/>
          </p:nvPr>
        </p:nvSpPr>
        <p:spPr/>
        <p:txBody>
          <a:bodyPr/>
          <a:lstStyle/>
          <a:p>
            <a:r>
              <a:rPr lang="en-IN" sz="2800" dirty="0">
                <a:latin typeface="Times New Roman" panose="02020603050405020304" pitchFamily="18" charset="0"/>
                <a:cs typeface="Times New Roman" panose="02020603050405020304" pitchFamily="18" charset="0"/>
              </a:rPr>
              <a:t>Art</a:t>
            </a:r>
          </a:p>
          <a:p>
            <a:r>
              <a:rPr lang="en-IN" sz="2800" dirty="0">
                <a:latin typeface="Times New Roman" panose="02020603050405020304" pitchFamily="18" charset="0"/>
                <a:cs typeface="Times New Roman" panose="02020603050405020304" pitchFamily="18" charset="0"/>
              </a:rPr>
              <a:t>Business</a:t>
            </a:r>
          </a:p>
          <a:p>
            <a:r>
              <a:rPr lang="en-IN" sz="2800" dirty="0">
                <a:latin typeface="Times New Roman" panose="02020603050405020304" pitchFamily="18" charset="0"/>
                <a:cs typeface="Times New Roman" panose="02020603050405020304" pitchFamily="18" charset="0"/>
              </a:rPr>
              <a:t>Data Storage and Backup</a:t>
            </a:r>
          </a:p>
          <a:p>
            <a:r>
              <a:rPr lang="en-IN" sz="2800" dirty="0">
                <a:latin typeface="Times New Roman" panose="02020603050405020304" pitchFamily="18" charset="0"/>
                <a:cs typeface="Times New Roman" panose="02020603050405020304" pitchFamily="18" charset="0"/>
              </a:rPr>
              <a:t>Education</a:t>
            </a:r>
          </a:p>
          <a:p>
            <a:r>
              <a:rPr lang="en-IN" sz="2800" dirty="0">
                <a:latin typeface="Times New Roman" panose="02020603050405020304" pitchFamily="18" charset="0"/>
                <a:cs typeface="Times New Roman" panose="02020603050405020304" pitchFamily="18" charset="0"/>
              </a:rPr>
              <a:t>Entertainment</a:t>
            </a:r>
          </a:p>
          <a:p>
            <a:r>
              <a:rPr lang="en-IN" sz="2800" dirty="0">
                <a:latin typeface="Times New Roman" panose="02020603050405020304" pitchFamily="18" charset="0"/>
                <a:cs typeface="Times New Roman" panose="02020603050405020304" pitchFamily="18" charset="0"/>
              </a:rPr>
              <a:t>Management</a:t>
            </a:r>
          </a:p>
          <a:p>
            <a:r>
              <a:rPr lang="en-IN" sz="2800" dirty="0">
                <a:latin typeface="Times New Roman" panose="02020603050405020304" pitchFamily="18" charset="0"/>
                <a:cs typeface="Times New Roman" panose="02020603050405020304" pitchFamily="18" charset="0"/>
              </a:rPr>
              <a:t>Social  </a:t>
            </a:r>
          </a:p>
        </p:txBody>
      </p:sp>
    </p:spTree>
    <p:extLst>
      <p:ext uri="{BB962C8B-B14F-4D97-AF65-F5344CB8AC3E}">
        <p14:creationId xmlns:p14="http://schemas.microsoft.com/office/powerpoint/2010/main" val="2136991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AF80D-4BF6-45B3-BC7B-02E72970CF61}"/>
              </a:ext>
            </a:extLst>
          </p:cNvPr>
          <p:cNvSpPr>
            <a:spLocks noGrp="1"/>
          </p:cNvSpPr>
          <p:nvPr>
            <p:ph type="title"/>
          </p:nvPr>
        </p:nvSpPr>
        <p:spPr>
          <a:xfrm>
            <a:off x="770323" y="0"/>
            <a:ext cx="10972800" cy="1143000"/>
          </a:xfrm>
        </p:spPr>
        <p:txBody>
          <a:bodyPr/>
          <a:lstStyle/>
          <a:p>
            <a:r>
              <a:rPr lang="en-IN" sz="4000" b="1" dirty="0">
                <a:latin typeface="Times New Roman" panose="02020603050405020304" pitchFamily="18" charset="0"/>
                <a:cs typeface="Times New Roman" panose="02020603050405020304" pitchFamily="18" charset="0"/>
              </a:rPr>
              <a:t>Cloud computing service providers</a:t>
            </a:r>
          </a:p>
        </p:txBody>
      </p:sp>
      <p:pic>
        <p:nvPicPr>
          <p:cNvPr id="5" name="Content Placeholder 4">
            <a:extLst>
              <a:ext uri="{FF2B5EF4-FFF2-40B4-BE49-F238E27FC236}">
                <a16:creationId xmlns:a16="http://schemas.microsoft.com/office/drawing/2014/main" id="{E585C25F-4A8A-4160-91FB-88BC86E10F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0344" y="1895061"/>
            <a:ext cx="10332779" cy="4187686"/>
          </a:xfrm>
          <a:prstGeom prst="rect">
            <a:avLst/>
          </a:prstGeom>
          <a:ln>
            <a:noFill/>
          </a:ln>
          <a:effectLst>
            <a:outerShdw blurRad="76200" dir="13500000" sy="23000" kx="1200000" algn="br" rotWithShape="0">
              <a:prstClr val="black">
                <a:alpha val="20000"/>
              </a:prstClr>
            </a:outerShdw>
            <a:softEdge rad="112500"/>
          </a:effectLst>
        </p:spPr>
      </p:pic>
    </p:spTree>
    <p:extLst>
      <p:ext uri="{BB962C8B-B14F-4D97-AF65-F5344CB8AC3E}">
        <p14:creationId xmlns:p14="http://schemas.microsoft.com/office/powerpoint/2010/main" val="2389728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B9225-90C5-49D7-BEBB-D2E19BCB4317}"/>
              </a:ext>
            </a:extLst>
          </p:cNvPr>
          <p:cNvSpPr>
            <a:spLocks noGrp="1"/>
          </p:cNvSpPr>
          <p:nvPr>
            <p:ph type="title"/>
          </p:nvPr>
        </p:nvSpPr>
        <p:spPr>
          <a:xfrm>
            <a:off x="0" y="-6576"/>
            <a:ext cx="12192000" cy="1143000"/>
          </a:xfrm>
        </p:spPr>
        <p:txBody>
          <a:bodyPr/>
          <a:lstStyle/>
          <a:p>
            <a:r>
              <a:rPr lang="en-GB" sz="4000" dirty="0"/>
              <a:t>Applications of cloud computing for power systems</a:t>
            </a:r>
            <a:endParaRPr lang="en-IN" sz="4000" dirty="0"/>
          </a:p>
        </p:txBody>
      </p:sp>
      <p:pic>
        <p:nvPicPr>
          <p:cNvPr id="4" name="Picture 3">
            <a:extLst>
              <a:ext uri="{FF2B5EF4-FFF2-40B4-BE49-F238E27FC236}">
                <a16:creationId xmlns:a16="http://schemas.microsoft.com/office/drawing/2014/main" id="{FB29B3D2-F41C-4C69-A780-416D203670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947" b="98748" l="2695" r="98630">
                        <a14:foregroundMark x1="8906" y1="48869" x2="5504" y2="63086"/>
                        <a14:foregroundMark x1="5504" y1="63086" x2="5663" y2="71163"/>
                        <a14:foregroundMark x1="5663" y1="71163" x2="9842" y2="76373"/>
                        <a14:foregroundMark x1="9842" y1="76373" x2="15414" y2="79523"/>
                        <a14:foregroundMark x1="15414" y1="79523" x2="15871" y2="87116"/>
                        <a14:foregroundMark x1="15871" y1="87116" x2="32496" y2="95517"/>
                        <a14:foregroundMark x1="32496" y1="95517" x2="37566" y2="96082"/>
                        <a14:foregroundMark x1="37566" y1="96082" x2="44576" y2="94952"/>
                        <a14:foregroundMark x1="44576" y1="94952" x2="64033" y2="96446"/>
                        <a14:foregroundMark x1="64033" y1="96446" x2="88331" y2="93740"/>
                        <a14:foregroundMark x1="88331" y1="93740" x2="91847" y2="90267"/>
                        <a14:foregroundMark x1="91847" y1="90267" x2="94885" y2="82956"/>
                        <a14:foregroundMark x1="94885" y1="82956" x2="95364" y2="75040"/>
                        <a14:foregroundMark x1="95364" y1="75040" x2="90751" y2="51333"/>
                        <a14:foregroundMark x1="90751" y1="51333" x2="78694" y2="46204"/>
                        <a14:foregroundMark x1="78694" y1="46204" x2="75474" y2="40428"/>
                        <a14:foregroundMark x1="75474" y1="40428" x2="73419" y2="31139"/>
                        <a14:foregroundMark x1="73419" y1="31139" x2="70838" y2="25444"/>
                        <a14:foregroundMark x1="70838" y1="25444" x2="64261" y2="22819"/>
                        <a14:foregroundMark x1="64261" y1="22819" x2="55606" y2="23223"/>
                        <a14:foregroundMark x1="55606" y1="23223" x2="49189" y2="13045"/>
                        <a14:foregroundMark x1="49189" y1="13045" x2="45741" y2="9289"/>
                        <a14:foregroundMark x1="45741" y1="9289" x2="35899" y2="6220"/>
                        <a14:foregroundMark x1="35899" y1="6220" x2="31811" y2="7351"/>
                        <a14:foregroundMark x1="31811" y1="7351" x2="24732" y2="18861"/>
                        <a14:foregroundMark x1="24732" y1="18861" x2="19799" y2="41842"/>
                        <a14:foregroundMark x1="19799" y1="41842" x2="8701" y2="49273"/>
                        <a14:foregroundMark x1="5412" y1="59330" x2="2010" y2="74717"/>
                        <a14:foregroundMark x1="2010" y1="74717" x2="2923" y2="82633"/>
                        <a14:foregroundMark x1="2923" y1="82633" x2="6348" y2="86551"/>
                        <a14:foregroundMark x1="6348" y1="86551" x2="7285" y2="86551"/>
                        <a14:foregroundMark x1="7604" y1="86187" x2="5755" y2="62520"/>
                        <a14:foregroundMark x1="5755" y1="62520" x2="5526" y2="62036"/>
                        <a14:foregroundMark x1="26285" y1="77302" x2="29230" y2="53352"/>
                        <a14:foregroundMark x1="29230" y1="53352" x2="29230" y2="53352"/>
                        <a14:foregroundMark x1="40717" y1="17569" x2="51656" y2="24192"/>
                        <a14:foregroundMark x1="51656" y1="24192" x2="47773" y2="28595"/>
                        <a14:foregroundMark x1="47773" y1="28595" x2="43914" y2="25444"/>
                        <a14:foregroundMark x1="43914" y1="25444" x2="41334" y2="19952"/>
                        <a14:foregroundMark x1="41334" y1="19952" x2="41037" y2="18174"/>
                        <a14:foregroundMark x1="43663" y1="6583" x2="35259" y2="5897"/>
                        <a14:foregroundMark x1="35259" y1="5897" x2="39461" y2="4847"/>
                        <a14:foregroundMark x1="39461" y1="4847" x2="43526" y2="6947"/>
                        <a14:foregroundMark x1="43526" y1="6947" x2="43777" y2="6947"/>
                        <a14:foregroundMark x1="51313" y1="47334" x2="46837" y2="47011"/>
                        <a14:foregroundMark x1="46837" y1="47011" x2="50331" y2="46567"/>
                        <a14:foregroundMark x1="24755" y1="47536" x2="29573" y2="45396"/>
                        <a14:foregroundMark x1="29573" y1="45396" x2="29573" y2="45396"/>
                        <a14:foregroundMark x1="22676" y1="47334" x2="29230" y2="44426"/>
                        <a14:foregroundMark x1="29230" y1="44426" x2="29230" y2="44426"/>
                        <a14:foregroundMark x1="14387" y1="52948" x2="17264" y2="62036"/>
                        <a14:foregroundMark x1="17264" y1="62036" x2="22608" y2="64580"/>
                        <a14:foregroundMark x1="22608" y1="64580" x2="26741" y2="60743"/>
                        <a14:foregroundMark x1="26741" y1="60743" x2="30509" y2="52504"/>
                        <a14:foregroundMark x1="30509" y1="52504" x2="28111" y2="46163"/>
                        <a14:foregroundMark x1="28111" y1="46163" x2="23110" y2="46244"/>
                        <a14:foregroundMark x1="23110" y1="46244" x2="14592" y2="55089"/>
                        <a14:foregroundMark x1="21146" y1="49838" x2="13976" y2="59168"/>
                        <a14:foregroundMark x1="13976" y1="59168" x2="18109" y2="62682"/>
                        <a14:foregroundMark x1="18109" y1="62682" x2="20644" y2="57270"/>
                        <a14:foregroundMark x1="20644" y1="57270" x2="24777" y2="55250"/>
                        <a14:foregroundMark x1="24777" y1="55250" x2="17995" y2="53150"/>
                        <a14:foregroundMark x1="2900" y1="60662" x2="1279" y2="68094"/>
                        <a14:foregroundMark x1="1279" y1="68094" x2="2809" y2="82472"/>
                        <a14:foregroundMark x1="2809" y1="82472" x2="6029" y2="88247"/>
                        <a14:foregroundMark x1="6029" y1="88247" x2="14889" y2="92044"/>
                        <a14:foregroundMark x1="14889" y1="92044" x2="16008" y2="95073"/>
                        <a14:foregroundMark x1="56223" y1="81179" x2="28066" y2="69467"/>
                        <a14:foregroundMark x1="28066" y1="69467" x2="32793" y2="73304"/>
                        <a14:foregroundMark x1="32793" y1="73304" x2="48002" y2="67447"/>
                        <a14:foregroundMark x1="48002" y1="67447" x2="63439" y2="74313"/>
                        <a14:foregroundMark x1="63439" y1="74313" x2="57433" y2="81583"/>
                        <a14:foregroundMark x1="57433" y1="81583" x2="53186" y2="77989"/>
                        <a14:foregroundMark x1="53186" y1="77989" x2="63028" y2="73061"/>
                        <a14:foregroundMark x1="63028" y1="73061" x2="59283" y2="69507"/>
                        <a14:foregroundMark x1="59283" y1="69507" x2="49098" y2="78433"/>
                        <a14:foregroundMark x1="49098" y1="78433" x2="40032" y2="74596"/>
                        <a14:foregroundMark x1="40032" y1="74596" x2="44919" y2="71002"/>
                        <a14:foregroundMark x1="44919" y1="71002" x2="59763" y2="69992"/>
                        <a14:foregroundMark x1="59763" y1="69992" x2="64170" y2="70153"/>
                        <a14:foregroundMark x1="64170" y1="70153" x2="45901" y2="71204"/>
                        <a14:foregroundMark x1="45901" y1="71204" x2="41745" y2="77787"/>
                        <a14:foregroundMark x1="41745" y1="77787" x2="37109" y2="77504"/>
                        <a14:foregroundMark x1="39507" y1="69548" x2="36241" y2="68619"/>
                        <a14:foregroundMark x1="70655" y1="38247" x2="67892" y2="32472"/>
                        <a14:foregroundMark x1="67892" y1="32472" x2="67595" y2="31300"/>
                        <a14:foregroundMark x1="67367" y1="37278" x2="67938" y2="30170"/>
                        <a14:foregroundMark x1="67938" y1="30170" x2="69651" y2="37359"/>
                        <a14:foregroundMark x1="69651" y1="37359" x2="66933" y2="36309"/>
                        <a14:foregroundMark x1="92167" y1="51575" x2="94245" y2="58885"/>
                        <a14:foregroundMark x1="94245" y1="58885" x2="94908" y2="78029"/>
                        <a14:foregroundMark x1="94908" y1="78029" x2="96095" y2="71082"/>
                        <a14:foregroundMark x1="96095" y1="71082" x2="95889" y2="58401"/>
                        <a14:foregroundMark x1="95889" y1="58401" x2="93537" y2="51575"/>
                        <a14:foregroundMark x1="93537" y1="51575" x2="96209" y2="73708"/>
                        <a14:foregroundMark x1="96209" y1="73708" x2="91688" y2="94588"/>
                        <a14:foregroundMark x1="91688" y1="94588" x2="87965" y2="98384"/>
                        <a14:foregroundMark x1="87965" y1="98384" x2="73989" y2="98748"/>
                        <a14:foregroundMark x1="73989" y1="98748" x2="75999" y2="91519"/>
                        <a14:foregroundMark x1="75999" y1="91519" x2="75428" y2="84370"/>
                        <a14:foregroundMark x1="75428" y1="84370" x2="73373" y2="91559"/>
                        <a14:foregroundMark x1="73373" y1="91559" x2="70541" y2="88489"/>
                        <a14:foregroundMark x1="24435" y1="93740" x2="17333" y2="92771"/>
                        <a14:foregroundMark x1="2809" y1="84249" x2="2695" y2="63974"/>
                        <a14:foregroundMark x1="87691" y1="61430" x2="87805" y2="68215"/>
                        <a14:foregroundMark x1="93697" y1="58158" x2="95501" y2="66034"/>
                        <a14:foregroundMark x1="95501" y1="66034" x2="94862" y2="73829"/>
                        <a14:foregroundMark x1="94862" y1="73829" x2="92076" y2="83845"/>
                        <a14:foregroundMark x1="90751" y1="65711" x2="90980" y2="67044"/>
                        <a14:foregroundMark x1="97100" y1="60662" x2="97785" y2="76333"/>
                        <a14:foregroundMark x1="97785" y1="76333" x2="96323" y2="83199"/>
                        <a14:foregroundMark x1="96323" y1="83199" x2="95775" y2="84451"/>
                        <a14:foregroundMark x1="98630" y1="70719" x2="98630" y2="75929"/>
                        <a14:backgroundMark x1="1050" y1="64742" x2="617" y2="71123"/>
                        <a14:backgroundMark x1="13062" y1="99717" x2="14044" y2="99919"/>
                        <a14:backgroundMark x1="88559" y1="99919" x2="88354" y2="99919"/>
                      </a14:backgroundRemoval>
                    </a14:imgEffect>
                  </a14:imgLayer>
                </a14:imgProps>
              </a:ext>
              <a:ext uri="{28A0092B-C50C-407E-A947-70E740481C1C}">
                <a14:useLocalDpi xmlns:a14="http://schemas.microsoft.com/office/drawing/2010/main" val="0"/>
              </a:ext>
            </a:extLst>
          </a:blip>
          <a:stretch>
            <a:fillRect/>
          </a:stretch>
        </p:blipFill>
        <p:spPr>
          <a:xfrm>
            <a:off x="1651304" y="1412793"/>
            <a:ext cx="8889392" cy="5026439"/>
          </a:xfrm>
          <a:prstGeom prst="rect">
            <a:avLst/>
          </a:prstGeom>
        </p:spPr>
      </p:pic>
    </p:spTree>
    <p:extLst>
      <p:ext uri="{BB962C8B-B14F-4D97-AF65-F5344CB8AC3E}">
        <p14:creationId xmlns:p14="http://schemas.microsoft.com/office/powerpoint/2010/main" val="1024157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B6205-EEF7-45BE-9A8F-3A369335A62C}"/>
              </a:ext>
            </a:extLst>
          </p:cNvPr>
          <p:cNvSpPr>
            <a:spLocks noGrp="1"/>
          </p:cNvSpPr>
          <p:nvPr>
            <p:ph type="title"/>
          </p:nvPr>
        </p:nvSpPr>
        <p:spPr>
          <a:xfrm>
            <a:off x="609600" y="0"/>
            <a:ext cx="10972800" cy="1143000"/>
          </a:xfrm>
        </p:spPr>
        <p:txBody>
          <a:bodyPr/>
          <a:lstStyle/>
          <a:p>
            <a:r>
              <a:rPr lang="en-GB" sz="4000" b="1" dirty="0">
                <a:latin typeface="Times New Roman" panose="02020603050405020304" pitchFamily="18" charset="0"/>
                <a:cs typeface="Times New Roman" panose="02020603050405020304" pitchFamily="18" charset="0"/>
              </a:rPr>
              <a:t>Conclusion</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25B60B-8F6B-42C2-BDA3-8354AA1E6D12}"/>
              </a:ext>
            </a:extLst>
          </p:cNvPr>
          <p:cNvSpPr>
            <a:spLocks noGrp="1"/>
          </p:cNvSpPr>
          <p:nvPr>
            <p:ph idx="1"/>
          </p:nvPr>
        </p:nvSpPr>
        <p:spPr>
          <a:xfrm>
            <a:off x="609600" y="1878497"/>
            <a:ext cx="10972800" cy="4525963"/>
          </a:xfrm>
        </p:spPr>
        <p:txBody>
          <a:bodyPr/>
          <a:lstStyle/>
          <a:p>
            <a:pPr algn="just"/>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Thus cloud computing provide a super-computing power</a:t>
            </a:r>
          </a:p>
          <a:p>
            <a:pPr algn="just"/>
            <a:r>
              <a:rPr lang="en-IN" sz="2800" dirty="0">
                <a:latin typeface="Times New Roman" panose="02020603050405020304" pitchFamily="18" charset="0"/>
                <a:cs typeface="Times New Roman" panose="02020603050405020304" pitchFamily="18" charset="0"/>
              </a:rPr>
              <a:t>This cloud of computers extends beyond a single company or enterprise.</a:t>
            </a:r>
          </a:p>
          <a:p>
            <a:pPr algn="just"/>
            <a:r>
              <a:rPr lang="en-IN" sz="2800" dirty="0">
                <a:latin typeface="Times New Roman" panose="02020603050405020304" pitchFamily="18" charset="0"/>
                <a:cs typeface="Times New Roman" panose="02020603050405020304" pitchFamily="18" charset="0"/>
              </a:rPr>
              <a:t>This applications and data served by the cloud are available to broad group of users, cross-enterprise and cross platform. </a:t>
            </a:r>
          </a:p>
        </p:txBody>
      </p:sp>
    </p:spTree>
    <p:extLst>
      <p:ext uri="{BB962C8B-B14F-4D97-AF65-F5344CB8AC3E}">
        <p14:creationId xmlns:p14="http://schemas.microsoft.com/office/powerpoint/2010/main" val="3166504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1EC95-1823-47AC-B0F4-6B164A2B3135}"/>
              </a:ext>
            </a:extLst>
          </p:cNvPr>
          <p:cNvSpPr>
            <a:spLocks noGrp="1"/>
          </p:cNvSpPr>
          <p:nvPr>
            <p:ph type="title"/>
          </p:nvPr>
        </p:nvSpPr>
        <p:spPr>
          <a:xfrm>
            <a:off x="609600" y="0"/>
            <a:ext cx="10972800" cy="1143000"/>
          </a:xfrm>
        </p:spPr>
        <p:txBody>
          <a:bodyPr/>
          <a:lstStyle/>
          <a:p>
            <a:pPr algn="l">
              <a:buNone/>
            </a:pPr>
            <a:r>
              <a:rPr lang="en-US" sz="2800" b="1" dirty="0">
                <a:latin typeface="Times New Roman" pitchFamily="18" charset="0"/>
                <a:cs typeface="Times New Roman" pitchFamily="18" charset="0"/>
              </a:rPr>
              <a:t>Continued…</a:t>
            </a:r>
          </a:p>
        </p:txBody>
      </p:sp>
      <p:pic>
        <p:nvPicPr>
          <p:cNvPr id="8" name="Content Placeholder 7">
            <a:extLst>
              <a:ext uri="{FF2B5EF4-FFF2-40B4-BE49-F238E27FC236}">
                <a16:creationId xmlns:a16="http://schemas.microsoft.com/office/drawing/2014/main" id="{CBF67856-4AE3-4A42-B48F-EF96660A310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306"/>
          <a:stretch/>
        </p:blipFill>
        <p:spPr>
          <a:xfrm>
            <a:off x="1489214" y="1699152"/>
            <a:ext cx="8993256" cy="4884210"/>
          </a:xfrm>
          <a:prstGeom prst="rect">
            <a:avLst/>
          </a:prstGeom>
          <a:ln>
            <a:noFill/>
          </a:ln>
          <a:effectLst>
            <a:outerShdw blurRad="76200" dir="18900000" sy="23000" kx="-1200000" algn="bl" rotWithShape="0">
              <a:prstClr val="black">
                <a:alpha val="20000"/>
              </a:prstClr>
            </a:outerShdw>
            <a:softEdge rad="112500"/>
          </a:effectLst>
        </p:spPr>
      </p:pic>
    </p:spTree>
    <p:extLst>
      <p:ext uri="{BB962C8B-B14F-4D97-AF65-F5344CB8AC3E}">
        <p14:creationId xmlns:p14="http://schemas.microsoft.com/office/powerpoint/2010/main" val="2329794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BDF62-0AE2-489E-A219-B5CE0368155B}"/>
              </a:ext>
            </a:extLst>
          </p:cNvPr>
          <p:cNvSpPr>
            <a:spLocks noGrp="1"/>
          </p:cNvSpPr>
          <p:nvPr>
            <p:ph type="title"/>
          </p:nvPr>
        </p:nvSpPr>
        <p:spPr>
          <a:xfrm>
            <a:off x="762000" y="0"/>
            <a:ext cx="10972800" cy="1143000"/>
          </a:xfrm>
        </p:spPr>
        <p:txBody>
          <a:bodyPr/>
          <a:lstStyle/>
          <a:p>
            <a:r>
              <a:rPr lang="en-IN" sz="4000" b="1" i="0" u="none" strike="noStrike" baseline="0" dirty="0">
                <a:latin typeface="Times New Roman" panose="02020603050405020304" pitchFamily="18" charset="0"/>
              </a:rPr>
              <a:t>References </a:t>
            </a:r>
            <a:endParaRPr lang="en-IN" dirty="0"/>
          </a:p>
        </p:txBody>
      </p:sp>
      <p:sp>
        <p:nvSpPr>
          <p:cNvPr id="3" name="Content Placeholder 2">
            <a:extLst>
              <a:ext uri="{FF2B5EF4-FFF2-40B4-BE49-F238E27FC236}">
                <a16:creationId xmlns:a16="http://schemas.microsoft.com/office/drawing/2014/main" id="{360D95DE-F362-45E5-89DE-A6F0336F4538}"/>
              </a:ext>
            </a:extLst>
          </p:cNvPr>
          <p:cNvSpPr>
            <a:spLocks noGrp="1"/>
          </p:cNvSpPr>
          <p:nvPr>
            <p:ph idx="1"/>
          </p:nvPr>
        </p:nvSpPr>
        <p:spPr>
          <a:xfrm>
            <a:off x="609600" y="1895062"/>
            <a:ext cx="11277600" cy="4108174"/>
          </a:xfrm>
        </p:spPr>
        <p:txBody>
          <a:bodyPr/>
          <a:lstStyle/>
          <a:p>
            <a:pPr marL="457200" indent="-457200" algn="just">
              <a:buFont typeface="+mj-lt"/>
              <a:buAutoNum type="arabicPeriod"/>
            </a:pPr>
            <a:r>
              <a:rPr lang="en-GB" sz="2200" b="0" u="none" strike="noStrike" baseline="0" dirty="0">
                <a:latin typeface="Times New Roman" panose="02020603050405020304" pitchFamily="18" charset="0"/>
                <a:cs typeface="Times New Roman" panose="02020603050405020304" pitchFamily="18" charset="0"/>
              </a:rPr>
              <a:t>Peter Mell and Timothy Grace “The NIST Definition of Cloud Computing” NIST Special publication. </a:t>
            </a:r>
          </a:p>
          <a:p>
            <a:pPr marL="457200" indent="-457200" algn="just">
              <a:buFont typeface="+mj-lt"/>
              <a:buAutoNum type="arabicPeriod"/>
            </a:pPr>
            <a:r>
              <a:rPr lang="en-GB" sz="2200" b="0" u="none" strike="noStrike" baseline="0" dirty="0">
                <a:latin typeface="Times New Roman" panose="02020603050405020304" pitchFamily="18" charset="0"/>
                <a:cs typeface="Times New Roman" panose="02020603050405020304" pitchFamily="18" charset="0"/>
              </a:rPr>
              <a:t>V S K Murthy Balijepalli and S A Khaparde “Smart Grid Standards Conformed Cloud Based Demand Side Management Tools” International Journal of Engineering Research &amp; Technology (IJERT), Indian Institute of Technology Bombay.</a:t>
            </a:r>
          </a:p>
          <a:p>
            <a:pPr marL="457200" indent="-457200" algn="just">
              <a:buFont typeface="+mj-lt"/>
              <a:buAutoNum type="arabicPeriod"/>
            </a:pPr>
            <a:r>
              <a:rPr lang="en-GB" sz="2200" b="0" u="none" strike="noStrike" baseline="0" dirty="0">
                <a:latin typeface="Times New Roman" panose="02020603050405020304" pitchFamily="18" charset="0"/>
                <a:cs typeface="Times New Roman" panose="02020603050405020304" pitchFamily="18" charset="0"/>
              </a:rPr>
              <a:t>R.</a:t>
            </a:r>
            <a:r>
              <a:rPr lang="en-GB" sz="2200" b="0" u="none" strike="noStrike" baseline="0" dirty="0" err="1">
                <a:latin typeface="Times New Roman" panose="02020603050405020304" pitchFamily="18" charset="0"/>
                <a:cs typeface="Times New Roman" panose="02020603050405020304" pitchFamily="18" charset="0"/>
              </a:rPr>
              <a:t>Al-Khan</a:t>
            </a:r>
            <a:r>
              <a:rPr lang="en-GB" sz="2200" b="0" u="none" strike="noStrike" baseline="0" dirty="0">
                <a:latin typeface="Times New Roman" panose="02020603050405020304" pitchFamily="18" charset="0"/>
                <a:cs typeface="Times New Roman" panose="02020603050405020304" pitchFamily="18" charset="0"/>
              </a:rPr>
              <a:t>nak,“Conceptual Development of Redundant Power System Philosophy by Grid Computing” the research in collaboration between Bolton University and South Westphalia University of Applied Sciences.</a:t>
            </a:r>
          </a:p>
          <a:p>
            <a:pPr marL="457200" indent="-457200" algn="just">
              <a:buFont typeface="+mj-lt"/>
              <a:buAutoNum type="arabicPeriod"/>
            </a:pPr>
            <a:r>
              <a:rPr lang="en-IN" sz="2200" b="0" u="none" strike="noStrike" baseline="0" dirty="0">
                <a:latin typeface="Times New Roman" panose="02020603050405020304" pitchFamily="18" charset="0"/>
                <a:cs typeface="Times New Roman" panose="02020603050405020304" pitchFamily="18" charset="0"/>
              </a:rPr>
              <a:t>Xi Fang, Satyajayant Misra, Guoliang Xue and Dejun Yang </a:t>
            </a:r>
            <a:r>
              <a:rPr lang="en-GB" sz="2200" b="0" u="none" strike="noStrike" baseline="0" dirty="0">
                <a:latin typeface="Times New Roman" panose="02020603050405020304" pitchFamily="18" charset="0"/>
                <a:cs typeface="Times New Roman" panose="02020603050405020304" pitchFamily="18" charset="0"/>
              </a:rPr>
              <a:t>“Managing Smart Grid Information in the Cloud: Opportunities, Model, and Applications”, Arizona State University.</a:t>
            </a:r>
            <a:endParaRPr lang="nl-NL" sz="2200" b="0" u="none" strike="noStrike" baseline="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GB" sz="2200" b="0" u="none" strike="noStrike" baseline="0" dirty="0">
                <a:latin typeface="Times New Roman" panose="02020603050405020304" pitchFamily="18" charset="0"/>
                <a:cs typeface="Times New Roman" panose="02020603050405020304" pitchFamily="18" charset="0"/>
              </a:rPr>
              <a:t>Thanyachanok Kleesuwan, “Cloud Computing for monitoring and controlling of distributed energy generations”, Master thesis, South Westphalia University of Applied Sciences, 2014.</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8031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A92F20-FEFE-4939-A572-DEF94B7CFF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3856" y="1600200"/>
            <a:ext cx="8004287" cy="4525963"/>
          </a:xfrm>
        </p:spPr>
      </p:pic>
      <p:sp>
        <p:nvSpPr>
          <p:cNvPr id="3" name="AutoShape 2">
            <a:extLst>
              <a:ext uri="{FF2B5EF4-FFF2-40B4-BE49-F238E27FC236}">
                <a16:creationId xmlns:a16="http://schemas.microsoft.com/office/drawing/2014/main" id="{27DDB9EF-9B62-4272-8ECD-795E820912C3}"/>
              </a:ext>
            </a:extLst>
          </p:cNvPr>
          <p:cNvSpPr>
            <a:spLocks noChangeAspect="1" noChangeArrowheads="1"/>
          </p:cNvSpPr>
          <p:nvPr/>
        </p:nvSpPr>
        <p:spPr bwMode="auto">
          <a:xfrm>
            <a:off x="2390774" y="1181099"/>
            <a:ext cx="730005" cy="8541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8" name="Picture 4">
            <a:extLst>
              <a:ext uri="{FF2B5EF4-FFF2-40B4-BE49-F238E27FC236}">
                <a16:creationId xmlns:a16="http://schemas.microsoft.com/office/drawing/2014/main" id="{63CD7596-8CD9-4C10-BD77-807E3348CB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32"/>
          <a:stretch/>
        </p:blipFill>
        <p:spPr bwMode="auto">
          <a:xfrm>
            <a:off x="0" y="365918"/>
            <a:ext cx="12181967" cy="6126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478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DCB4D17-65C7-4370-A0AA-32BE50BFD5F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87568"/>
            <a:ext cx="12191999" cy="7045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877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CC0D-E7EE-4BA6-81A4-6F8E388047CF}"/>
              </a:ext>
            </a:extLst>
          </p:cNvPr>
          <p:cNvSpPr>
            <a:spLocks noGrp="1"/>
          </p:cNvSpPr>
          <p:nvPr>
            <p:ph type="title"/>
          </p:nvPr>
        </p:nvSpPr>
        <p:spPr>
          <a:xfrm>
            <a:off x="609600" y="0"/>
            <a:ext cx="10972800" cy="1143000"/>
          </a:xfrm>
        </p:spPr>
        <p:txBody>
          <a:bodyPr/>
          <a:lstStyle/>
          <a:p>
            <a:pPr algn="ctr"/>
            <a:r>
              <a:rPr lang="en-IN" sz="4000" b="1" dirty="0">
                <a:latin typeface="Times New Roman" pitchFamily="18" charset="0"/>
                <a:cs typeface="Times New Roman" pitchFamily="18" charset="0"/>
              </a:rPr>
              <a:t>Contents</a:t>
            </a:r>
          </a:p>
        </p:txBody>
      </p:sp>
      <p:sp>
        <p:nvSpPr>
          <p:cNvPr id="3" name="Content Placeholder 2">
            <a:extLst>
              <a:ext uri="{FF2B5EF4-FFF2-40B4-BE49-F238E27FC236}">
                <a16:creationId xmlns:a16="http://schemas.microsoft.com/office/drawing/2014/main" id="{1C688F5A-71DD-4B46-BC63-B415B9254DC4}"/>
              </a:ext>
            </a:extLst>
          </p:cNvPr>
          <p:cNvSpPr>
            <a:spLocks noGrp="1"/>
          </p:cNvSpPr>
          <p:nvPr>
            <p:ph idx="1"/>
          </p:nvPr>
        </p:nvSpPr>
        <p:spPr>
          <a:xfrm>
            <a:off x="609600" y="1438206"/>
            <a:ext cx="10972800" cy="5145156"/>
          </a:xfrm>
        </p:spPr>
        <p:txBody>
          <a:bodyPr/>
          <a:lstStyle/>
          <a:p>
            <a:r>
              <a:rPr lang="en-IN" sz="2800" dirty="0">
                <a:latin typeface="Times New Roman" panose="02020603050405020304" pitchFamily="18" charset="0"/>
                <a:cs typeface="Times New Roman" panose="02020603050405020304" pitchFamily="18" charset="0"/>
              </a:rPr>
              <a:t>Introduction</a:t>
            </a:r>
          </a:p>
          <a:p>
            <a:r>
              <a:rPr lang="en-IN" sz="2800" dirty="0">
                <a:latin typeface="Times New Roman" panose="02020603050405020304" pitchFamily="18" charset="0"/>
                <a:cs typeface="Times New Roman" panose="02020603050405020304" pitchFamily="18" charset="0"/>
              </a:rPr>
              <a:t>Types of cloud computing</a:t>
            </a:r>
          </a:p>
          <a:p>
            <a:r>
              <a:rPr lang="en-IN" sz="2800" dirty="0">
                <a:latin typeface="Times New Roman" panose="02020603050405020304" pitchFamily="18" charset="0"/>
                <a:cs typeface="Times New Roman" panose="02020603050405020304" pitchFamily="18" charset="0"/>
              </a:rPr>
              <a:t>Cloud service models</a:t>
            </a:r>
          </a:p>
          <a:p>
            <a:r>
              <a:rPr lang="en-IN" sz="2800" dirty="0">
                <a:latin typeface="Times New Roman" panose="02020603050405020304" pitchFamily="18" charset="0"/>
                <a:cs typeface="Times New Roman" panose="02020603050405020304" pitchFamily="18" charset="0"/>
              </a:rPr>
              <a:t>Cloud based power systems programming architecture</a:t>
            </a:r>
          </a:p>
          <a:p>
            <a:r>
              <a:rPr lang="en-IN" sz="2800" dirty="0">
                <a:latin typeface="Times New Roman" panose="02020603050405020304" pitchFamily="18" charset="0"/>
                <a:cs typeface="Times New Roman" panose="02020603050405020304" pitchFamily="18" charset="0"/>
              </a:rPr>
              <a:t>Energy monitoring system</a:t>
            </a:r>
          </a:p>
          <a:p>
            <a:r>
              <a:rPr lang="en-IN" sz="2800" dirty="0">
                <a:latin typeface="Times New Roman" panose="02020603050405020304" pitchFamily="18" charset="0"/>
                <a:cs typeface="Times New Roman" panose="02020603050405020304" pitchFamily="18" charset="0"/>
              </a:rPr>
              <a:t>Cloud based SCADA configuration</a:t>
            </a:r>
          </a:p>
          <a:p>
            <a:r>
              <a:rPr lang="en-IN" sz="2800" dirty="0">
                <a:latin typeface="Times New Roman" panose="02020603050405020304" pitchFamily="18" charset="0"/>
                <a:cs typeface="Times New Roman" panose="02020603050405020304" pitchFamily="18" charset="0"/>
              </a:rPr>
              <a:t>A smart grid with and without cloud</a:t>
            </a:r>
          </a:p>
          <a:p>
            <a:r>
              <a:rPr lang="en-IN" sz="2800" dirty="0">
                <a:latin typeface="Times New Roman" panose="02020603050405020304" pitchFamily="18" charset="0"/>
                <a:cs typeface="Times New Roman" panose="02020603050405020304" pitchFamily="18" charset="0"/>
              </a:rPr>
              <a:t>Advantages and Disadvantages</a:t>
            </a:r>
          </a:p>
          <a:p>
            <a:r>
              <a:rPr lang="en-IN" sz="2800" dirty="0">
                <a:latin typeface="Times New Roman" panose="02020603050405020304" pitchFamily="18" charset="0"/>
                <a:cs typeface="Times New Roman" panose="02020603050405020304" pitchFamily="18" charset="0"/>
              </a:rPr>
              <a:t>Applications and service providers</a:t>
            </a:r>
          </a:p>
          <a:p>
            <a:r>
              <a:rPr lang="en-IN" sz="2800" dirty="0">
                <a:latin typeface="Times New Roman" panose="02020603050405020304" pitchFamily="18" charset="0"/>
                <a:cs typeface="Times New Roman" panose="02020603050405020304" pitchFamily="18" charset="0"/>
              </a:rPr>
              <a:t>Conclusion</a:t>
            </a:r>
          </a:p>
          <a:p>
            <a:pPr marL="0" indent="0">
              <a:buNone/>
            </a:pPr>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8992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5757B-ADC3-47B5-B103-251CC856A8C7}"/>
              </a:ext>
            </a:extLst>
          </p:cNvPr>
          <p:cNvSpPr>
            <a:spLocks noGrp="1"/>
          </p:cNvSpPr>
          <p:nvPr>
            <p:ph type="title"/>
          </p:nvPr>
        </p:nvSpPr>
        <p:spPr>
          <a:xfrm>
            <a:off x="609600" y="172277"/>
            <a:ext cx="10972800" cy="1073427"/>
          </a:xfrm>
        </p:spPr>
        <p:txBody>
          <a:bodyPr>
            <a:normAutofit/>
          </a:bodyPr>
          <a:lstStyle/>
          <a:p>
            <a:pPr algn="ctr">
              <a:lnSpc>
                <a:spcPct val="100000"/>
              </a:lnSpc>
            </a:pPr>
            <a:r>
              <a:rPr lang="en-IN" sz="4000" b="1" dirty="0">
                <a:latin typeface="Times New Roman" panose="02020603050405020304" pitchFamily="18" charset="0"/>
                <a:cs typeface="Times New Roman" panose="02020603050405020304" pitchFamily="18" charset="0"/>
              </a:rPr>
              <a:t>Introduction</a:t>
            </a:r>
          </a:p>
        </p:txBody>
      </p:sp>
      <p:pic>
        <p:nvPicPr>
          <p:cNvPr id="5" name="Content Placeholder 4">
            <a:extLst>
              <a:ext uri="{FF2B5EF4-FFF2-40B4-BE49-F238E27FC236}">
                <a16:creationId xmlns:a16="http://schemas.microsoft.com/office/drawing/2014/main" id="{80C6A8A1-50DC-4264-980B-F7CA50CDE8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8145" y="1600200"/>
            <a:ext cx="6775710" cy="45259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Table 6">
            <a:extLst>
              <a:ext uri="{FF2B5EF4-FFF2-40B4-BE49-F238E27FC236}">
                <a16:creationId xmlns:a16="http://schemas.microsoft.com/office/drawing/2014/main" id="{DCFD161D-7CF0-46E4-8CEB-CFFC48292976}"/>
              </a:ext>
            </a:extLst>
          </p:cNvPr>
          <p:cNvGraphicFramePr>
            <a:graphicFrameLocks noGrp="1"/>
          </p:cNvGraphicFramePr>
          <p:nvPr>
            <p:extLst>
              <p:ext uri="{D42A27DB-BD31-4B8C-83A1-F6EECF244321}">
                <p14:modId xmlns:p14="http://schemas.microsoft.com/office/powerpoint/2010/main" val="4212656969"/>
              </p:ext>
            </p:extLst>
          </p:nvPr>
        </p:nvGraphicFramePr>
        <p:xfrm>
          <a:off x="4753114" y="3429002"/>
          <a:ext cx="2685775" cy="1214327"/>
        </p:xfrm>
        <a:graphic>
          <a:graphicData uri="http://schemas.openxmlformats.org/drawingml/2006/table">
            <a:tbl>
              <a:tblPr firstRow="1" bandRow="1">
                <a:tableStyleId>{5C22544A-7EE6-4342-B048-85BDC9FD1C3A}</a:tableStyleId>
              </a:tblPr>
              <a:tblGrid>
                <a:gridCol w="2685775">
                  <a:extLst>
                    <a:ext uri="{9D8B030D-6E8A-4147-A177-3AD203B41FA5}">
                      <a16:colId xmlns:a16="http://schemas.microsoft.com/office/drawing/2014/main" val="3074321748"/>
                    </a:ext>
                  </a:extLst>
                </a:gridCol>
              </a:tblGrid>
              <a:tr h="1214327">
                <a:tc>
                  <a:txBody>
                    <a:bodyPr/>
                    <a:lstStyle/>
                    <a:p>
                      <a:pPr algn="ctr"/>
                      <a:r>
                        <a:rPr lang="en-IN" sz="2800" b="1" dirty="0">
                          <a:solidFill>
                            <a:schemeClr val="accent2">
                              <a:lumMod val="50000"/>
                            </a:schemeClr>
                          </a:solidFill>
                          <a:effectLst>
                            <a:glow rad="63500">
                              <a:schemeClr val="accent1">
                                <a:satMod val="175000"/>
                                <a:alpha val="40000"/>
                              </a:schemeClr>
                            </a:glow>
                          </a:effectLst>
                        </a:rPr>
                        <a:t>Cloud computing</a:t>
                      </a:r>
                      <a:endParaRPr lang="en-IN" sz="1300" b="1" dirty="0">
                        <a:solidFill>
                          <a:schemeClr val="accent2">
                            <a:lumMod val="50000"/>
                          </a:schemeClr>
                        </a:solidFill>
                        <a:effectLst>
                          <a:glow rad="63500">
                            <a:schemeClr val="accent1">
                              <a:satMod val="175000"/>
                              <a:alpha val="40000"/>
                            </a:schemeClr>
                          </a:glow>
                        </a:effectLs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58260705"/>
                  </a:ext>
                </a:extLst>
              </a:tr>
            </a:tbl>
          </a:graphicData>
        </a:graphic>
      </p:graphicFrame>
    </p:spTree>
    <p:extLst>
      <p:ext uri="{BB962C8B-B14F-4D97-AF65-F5344CB8AC3E}">
        <p14:creationId xmlns:p14="http://schemas.microsoft.com/office/powerpoint/2010/main" val="3555877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8597A-2C2E-4CF1-96F1-DF99F10FE12C}"/>
              </a:ext>
            </a:extLst>
          </p:cNvPr>
          <p:cNvSpPr>
            <a:spLocks noGrp="1"/>
          </p:cNvSpPr>
          <p:nvPr>
            <p:ph type="title"/>
          </p:nvPr>
        </p:nvSpPr>
        <p:spPr>
          <a:xfrm>
            <a:off x="609600" y="0"/>
            <a:ext cx="10972800" cy="1143000"/>
          </a:xfrm>
        </p:spPr>
        <p:txBody>
          <a:bodyPr/>
          <a:lstStyle/>
          <a:p>
            <a:r>
              <a:rPr lang="en-GB" sz="4000" b="1" dirty="0">
                <a:latin typeface="Times New Roman" panose="02020603050405020304" pitchFamily="18" charset="0"/>
                <a:cs typeface="Times New Roman" panose="02020603050405020304" pitchFamily="18" charset="0"/>
              </a:rPr>
              <a:t>Types of cloud computing</a:t>
            </a:r>
            <a:endParaRPr lang="en-IN" sz="4000"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C14AF829-1C6C-472A-8288-7D66066C763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10000" b="90000" l="10000" r="90000">
                        <a14:foregroundMark x1="54063" y1="16944" x2="46979" y2="19583"/>
                        <a14:foregroundMark x1="20729" y1="75139" x2="20417" y2="77083"/>
                        <a14:foregroundMark x1="25521" y1="81250" x2="18229" y2="71389"/>
                        <a14:foregroundMark x1="18229" y1="71389" x2="22917" y2="83472"/>
                        <a14:foregroundMark x1="22917" y1="83472" x2="26042" y2="79722"/>
                        <a14:foregroundMark x1="56354" y1="19583" x2="46979" y2="14028"/>
                        <a14:foregroundMark x1="46979" y1="14028" x2="55729" y2="23056"/>
                        <a14:foregroundMark x1="55729" y1="23056" x2="50417" y2="13194"/>
                        <a14:foregroundMark x1="54688" y1="46111" x2="44583" y2="51111"/>
                        <a14:foregroundMark x1="44583" y1="51111" x2="51667" y2="60972"/>
                        <a14:foregroundMark x1="51667" y1="60972" x2="55625" y2="48333"/>
                        <a14:foregroundMark x1="55625" y1="48333" x2="54375" y2="47222"/>
                        <a14:foregroundMark x1="35729" y1="65278" x2="31771" y2="68750"/>
                        <a14:foregroundMark x1="51042" y1="36667" x2="51042" y2="29444"/>
                        <a14:foregroundMark x1="67188" y1="63472" x2="70521" y2="66111"/>
                        <a14:foregroundMark x1="78229" y1="74444" x2="83542" y2="85972"/>
                        <a14:foregroundMark x1="83542" y1="85972" x2="82917" y2="71944"/>
                        <a14:foregroundMark x1="82917" y1="71944" x2="75938" y2="77778"/>
                        <a14:backgroundMark x1="45938" y1="64583" x2="58125" y2="65000"/>
                      </a14:backgroundRemoval>
                    </a14:imgEffect>
                  </a14:imgLayer>
                </a14:imgProps>
              </a:ext>
              <a:ext uri="{28A0092B-C50C-407E-A947-70E740481C1C}">
                <a14:useLocalDpi xmlns:a14="http://schemas.microsoft.com/office/drawing/2010/main" val="0"/>
              </a:ext>
            </a:extLst>
          </a:blip>
          <a:stretch>
            <a:fillRect/>
          </a:stretch>
        </p:blipFill>
        <p:spPr>
          <a:xfrm>
            <a:off x="1616766" y="1093302"/>
            <a:ext cx="8441634" cy="5511969"/>
          </a:xfrm>
        </p:spPr>
      </p:pic>
    </p:spTree>
    <p:extLst>
      <p:ext uri="{BB962C8B-B14F-4D97-AF65-F5344CB8AC3E}">
        <p14:creationId xmlns:p14="http://schemas.microsoft.com/office/powerpoint/2010/main" val="2112023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F1E5A-C306-41F5-A8D9-F4725A474D1E}"/>
              </a:ext>
            </a:extLst>
          </p:cNvPr>
          <p:cNvSpPr>
            <a:spLocks noGrp="1"/>
          </p:cNvSpPr>
          <p:nvPr>
            <p:ph type="title"/>
          </p:nvPr>
        </p:nvSpPr>
        <p:spPr>
          <a:xfrm>
            <a:off x="609600" y="51990"/>
            <a:ext cx="10972800" cy="1143000"/>
          </a:xfrm>
        </p:spPr>
        <p:txBody>
          <a:bodyPr/>
          <a:lstStyle/>
          <a:p>
            <a:r>
              <a:rPr lang="en-GB" sz="4000" b="1" dirty="0">
                <a:latin typeface="Times New Roman" panose="02020603050405020304" pitchFamily="18" charset="0"/>
                <a:cs typeface="Times New Roman" panose="02020603050405020304" pitchFamily="18" charset="0"/>
              </a:rPr>
              <a:t>Cloud service models</a:t>
            </a:r>
            <a:endParaRPr lang="en-IN" sz="4000" b="1" dirty="0">
              <a:latin typeface="Times New Roman" panose="02020603050405020304" pitchFamily="18" charset="0"/>
              <a:cs typeface="Times New Roman" panose="02020603050405020304" pitchFamily="18" charset="0"/>
            </a:endParaRPr>
          </a:p>
        </p:txBody>
      </p:sp>
      <p:pic>
        <p:nvPicPr>
          <p:cNvPr id="14" name="Content Placeholder 13">
            <a:extLst>
              <a:ext uri="{FF2B5EF4-FFF2-40B4-BE49-F238E27FC236}">
                <a16:creationId xmlns:a16="http://schemas.microsoft.com/office/drawing/2014/main" id="{3843E912-C9AA-480F-8EE3-4F30DCBCBF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94990"/>
            <a:ext cx="12192000" cy="5388371"/>
          </a:xfrm>
        </p:spPr>
      </p:pic>
    </p:spTree>
    <p:extLst>
      <p:ext uri="{BB962C8B-B14F-4D97-AF65-F5344CB8AC3E}">
        <p14:creationId xmlns:p14="http://schemas.microsoft.com/office/powerpoint/2010/main" val="2038282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D75A2D-7566-46E2-A82E-878D6F15C5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2624" y="569844"/>
            <a:ext cx="9620175" cy="5632174"/>
          </a:xfrm>
        </p:spPr>
      </p:pic>
    </p:spTree>
    <p:extLst>
      <p:ext uri="{BB962C8B-B14F-4D97-AF65-F5344CB8AC3E}">
        <p14:creationId xmlns:p14="http://schemas.microsoft.com/office/powerpoint/2010/main" val="3103144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5039F-EB8A-484E-BCBC-8BC65D1A066F}"/>
              </a:ext>
            </a:extLst>
          </p:cNvPr>
          <p:cNvSpPr>
            <a:spLocks noGrp="1"/>
          </p:cNvSpPr>
          <p:nvPr>
            <p:ph type="title"/>
          </p:nvPr>
        </p:nvSpPr>
        <p:spPr>
          <a:xfrm>
            <a:off x="609600" y="150744"/>
            <a:ext cx="10972800" cy="1143000"/>
          </a:xfrm>
        </p:spPr>
        <p:txBody>
          <a:bodyPr/>
          <a:lstStyle/>
          <a:p>
            <a:r>
              <a:rPr lang="en-IN" b="1" dirty="0">
                <a:latin typeface="Times New Roman" panose="02020603050405020304" pitchFamily="18" charset="0"/>
                <a:cs typeface="Times New Roman" panose="02020603050405020304" pitchFamily="18" charset="0"/>
              </a:rPr>
              <a:t>Cloud based</a:t>
            </a:r>
            <a:r>
              <a:rPr lang="en-IN" sz="4000" b="1" dirty="0">
                <a:latin typeface="Times New Roman" panose="02020603050405020304" pitchFamily="18" charset="0"/>
                <a:cs typeface="Times New Roman" panose="02020603050405020304" pitchFamily="18" charset="0"/>
              </a:rPr>
              <a:t> power systems programming architecture </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D1CB4DB-1415-46EE-8AB3-397D6AB1FC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6057" y="2094015"/>
            <a:ext cx="9759886" cy="4041741"/>
          </a:xfrm>
        </p:spPr>
      </p:pic>
    </p:spTree>
    <p:extLst>
      <p:ext uri="{BB962C8B-B14F-4D97-AF65-F5344CB8AC3E}">
        <p14:creationId xmlns:p14="http://schemas.microsoft.com/office/powerpoint/2010/main" val="3851516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FDC0BF-DF84-4918-AA6E-CC5CB204715F}"/>
              </a:ext>
            </a:extLst>
          </p:cNvPr>
          <p:cNvPicPr>
            <a:picLocks noChangeAspect="1"/>
          </p:cNvPicPr>
          <p:nvPr/>
        </p:nvPicPr>
        <p:blipFill>
          <a:blip r:embed="rId2"/>
          <a:stretch>
            <a:fillRect/>
          </a:stretch>
        </p:blipFill>
        <p:spPr>
          <a:xfrm>
            <a:off x="901148" y="676003"/>
            <a:ext cx="10654748" cy="5738260"/>
          </a:xfrm>
          <a:prstGeom prst="rect">
            <a:avLst/>
          </a:prstGeom>
        </p:spPr>
      </p:pic>
    </p:spTree>
    <p:extLst>
      <p:ext uri="{BB962C8B-B14F-4D97-AF65-F5344CB8AC3E}">
        <p14:creationId xmlns:p14="http://schemas.microsoft.com/office/powerpoint/2010/main" val="1356654228"/>
      </p:ext>
    </p:extLst>
  </p:cSld>
  <p:clrMapOvr>
    <a:masterClrMapping/>
  </p:clrMapOvr>
</p:sld>
</file>

<file path=ppt/theme/theme1.xml><?xml version="1.0" encoding="utf-8"?>
<a:theme xmlns:a="http://schemas.openxmlformats.org/drawingml/2006/main" name="Theme2">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2" id="{2197AB01-CC3A-42DE-9750-57221D5E9D4C}" vid="{6C11345C-B988-41E7-9882-20C81954E316}"/>
    </a:ext>
  </a:extLst>
</a:theme>
</file>

<file path=docProps/app.xml><?xml version="1.0" encoding="utf-8"?>
<Properties xmlns="http://schemas.openxmlformats.org/officeDocument/2006/extended-properties" xmlns:vt="http://schemas.openxmlformats.org/officeDocument/2006/docPropsVTypes">
  <Template>Theme2</Template>
  <TotalTime>2047</TotalTime>
  <Words>553</Words>
  <Application>Microsoft Office PowerPoint</Application>
  <PresentationFormat>Widescreen</PresentationFormat>
  <Paragraphs>89</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Times New Roman</vt:lpstr>
      <vt:lpstr>Theme2</vt:lpstr>
      <vt:lpstr>PowerPoint Presentation</vt:lpstr>
      <vt:lpstr>Applications of cloud computing for power systems</vt:lpstr>
      <vt:lpstr>Contents</vt:lpstr>
      <vt:lpstr>Introduction</vt:lpstr>
      <vt:lpstr>Types of cloud computing</vt:lpstr>
      <vt:lpstr>Cloud service models</vt:lpstr>
      <vt:lpstr>PowerPoint Presentation</vt:lpstr>
      <vt:lpstr>Cloud based power systems programming architecture </vt:lpstr>
      <vt:lpstr>PowerPoint Presentation</vt:lpstr>
      <vt:lpstr>Energy monitoring system</vt:lpstr>
      <vt:lpstr>PowerPoint Presentation</vt:lpstr>
      <vt:lpstr>Cloud based SCADA configuration </vt:lpstr>
      <vt:lpstr>PowerPoint Presentation</vt:lpstr>
      <vt:lpstr>A smart grid without cloud application</vt:lpstr>
      <vt:lpstr>A smart grid with cloud</vt:lpstr>
      <vt:lpstr>Advantages</vt:lpstr>
      <vt:lpstr>Disadvantages</vt:lpstr>
      <vt:lpstr>Applications</vt:lpstr>
      <vt:lpstr>Cloud computing service providers</vt:lpstr>
      <vt:lpstr>Conclusion</vt:lpstr>
      <vt:lpstr>Continued…</vt:lpstr>
      <vt:lpstr>References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Obul Naidu</dc:creator>
  <cp:lastModifiedBy>Obul Naidu</cp:lastModifiedBy>
  <cp:revision>72</cp:revision>
  <dcterms:created xsi:type="dcterms:W3CDTF">2021-03-12T16:13:52Z</dcterms:created>
  <dcterms:modified xsi:type="dcterms:W3CDTF">2021-04-20T14:52:56Z</dcterms:modified>
</cp:coreProperties>
</file>